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121"/>
  </p:notesMasterIdLst>
  <p:sldIdLst>
    <p:sldId id="256" r:id="rId6"/>
    <p:sldId id="258" r:id="rId7"/>
    <p:sldId id="275" r:id="rId8"/>
    <p:sldId id="276" r:id="rId9"/>
    <p:sldId id="277" r:id="rId10"/>
    <p:sldId id="259" r:id="rId11"/>
    <p:sldId id="260" r:id="rId12"/>
    <p:sldId id="261" r:id="rId13"/>
    <p:sldId id="262" r:id="rId14"/>
    <p:sldId id="273" r:id="rId15"/>
    <p:sldId id="263" r:id="rId16"/>
    <p:sldId id="264" r:id="rId17"/>
    <p:sldId id="265" r:id="rId18"/>
    <p:sldId id="266" r:id="rId19"/>
    <p:sldId id="310" r:id="rId20"/>
    <p:sldId id="311" r:id="rId21"/>
    <p:sldId id="312" r:id="rId22"/>
    <p:sldId id="274" r:id="rId23"/>
    <p:sldId id="281" r:id="rId24"/>
    <p:sldId id="257" r:id="rId25"/>
    <p:sldId id="267" r:id="rId26"/>
    <p:sldId id="268" r:id="rId27"/>
    <p:sldId id="269" r:id="rId28"/>
    <p:sldId id="270" r:id="rId29"/>
    <p:sldId id="271" r:id="rId30"/>
    <p:sldId id="272" r:id="rId31"/>
    <p:sldId id="278" r:id="rId32"/>
    <p:sldId id="279" r:id="rId33"/>
    <p:sldId id="280" r:id="rId34"/>
    <p:sldId id="282" r:id="rId35"/>
    <p:sldId id="283" r:id="rId36"/>
    <p:sldId id="285" r:id="rId37"/>
    <p:sldId id="286" r:id="rId38"/>
    <p:sldId id="287" r:id="rId39"/>
    <p:sldId id="288" r:id="rId40"/>
    <p:sldId id="289"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3" r:id="rId61"/>
    <p:sldId id="314" r:id="rId62"/>
    <p:sldId id="315" r:id="rId63"/>
    <p:sldId id="398" r:id="rId64"/>
    <p:sldId id="284" r:id="rId65"/>
    <p:sldId id="343" r:id="rId66"/>
    <p:sldId id="344" r:id="rId67"/>
    <p:sldId id="345" r:id="rId68"/>
    <p:sldId id="346" r:id="rId69"/>
    <p:sldId id="347" r:id="rId70"/>
    <p:sldId id="290"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 id="374" r:id="rId98"/>
    <p:sldId id="375" r:id="rId99"/>
    <p:sldId id="376" r:id="rId100"/>
    <p:sldId id="377" r:id="rId101"/>
    <p:sldId id="378" r:id="rId102"/>
    <p:sldId id="379" r:id="rId103"/>
    <p:sldId id="380" r:id="rId104"/>
    <p:sldId id="381" r:id="rId105"/>
    <p:sldId id="382" r:id="rId106"/>
    <p:sldId id="383" r:id="rId107"/>
    <p:sldId id="384" r:id="rId108"/>
    <p:sldId id="385" r:id="rId109"/>
    <p:sldId id="386" r:id="rId110"/>
    <p:sldId id="387" r:id="rId111"/>
    <p:sldId id="388" r:id="rId112"/>
    <p:sldId id="389" r:id="rId113"/>
    <p:sldId id="390" r:id="rId114"/>
    <p:sldId id="391" r:id="rId115"/>
    <p:sldId id="392" r:id="rId116"/>
    <p:sldId id="393" r:id="rId117"/>
    <p:sldId id="394" r:id="rId118"/>
    <p:sldId id="395" r:id="rId119"/>
    <p:sldId id="396"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5" d="100"/>
          <a:sy n="105" d="100"/>
        </p:scale>
        <p:origin x="774" y="-9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en-IN" sz="2000" dirty="0">
                <a:latin typeface="Times New Roman" panose="02020603050405020304" pitchFamily="18" charset="0"/>
                <a:cs typeface="Times New Roman" panose="02020603050405020304" pitchFamily="18" charset="0"/>
              </a:rPr>
              <a:t>Survival by Stage</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manualLayout>
          <c:layoutTarget val="inner"/>
          <c:xMode val="edge"/>
          <c:yMode val="edge"/>
          <c:x val="6.4056903469137214E-2"/>
          <c:y val="0.18831548576161186"/>
          <c:w val="0.91875561630659042"/>
          <c:h val="0.6826208844052466"/>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Stage 1</c:v>
                </c:pt>
                <c:pt idx="1">
                  <c:v>Stage 2</c:v>
                </c:pt>
                <c:pt idx="2">
                  <c:v>Stage 3</c:v>
                </c:pt>
                <c:pt idx="3">
                  <c:v>Stage 4</c:v>
                </c:pt>
              </c:strCache>
            </c:strRef>
          </c:cat>
          <c:val>
            <c:numRef>
              <c:f>Sheet1!$B$2:$B$5</c:f>
              <c:numCache>
                <c:formatCode>General</c:formatCode>
                <c:ptCount val="4"/>
                <c:pt idx="0">
                  <c:v>8</c:v>
                </c:pt>
                <c:pt idx="1">
                  <c:v>7</c:v>
                </c:pt>
                <c:pt idx="2">
                  <c:v>5</c:v>
                </c:pt>
                <c:pt idx="3">
                  <c:v>3</c:v>
                </c:pt>
              </c:numCache>
            </c:numRef>
          </c:val>
          <c:extLst>
            <c:ext xmlns:c16="http://schemas.microsoft.com/office/drawing/2014/chart" uri="{C3380CC4-5D6E-409C-BE32-E72D297353CC}">
              <c16:uniqueId val="{00000000-132F-4F9E-B142-5DD49632FF1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Stage 1</c:v>
                </c:pt>
                <c:pt idx="1">
                  <c:v>Stage 2</c:v>
                </c:pt>
                <c:pt idx="2">
                  <c:v>Stage 3</c:v>
                </c:pt>
                <c:pt idx="3">
                  <c:v>Stage 4</c:v>
                </c:pt>
              </c:strCache>
            </c:strRef>
          </c:cat>
          <c:val>
            <c:numRef>
              <c:f>Sheet1!$C$2:$C$5</c:f>
              <c:numCache>
                <c:formatCode>General</c:formatCode>
                <c:ptCount val="4"/>
              </c:numCache>
            </c:numRef>
          </c:val>
          <c:extLst>
            <c:ext xmlns:c16="http://schemas.microsoft.com/office/drawing/2014/chart" uri="{C3380CC4-5D6E-409C-BE32-E72D297353CC}">
              <c16:uniqueId val="{00000001-132F-4F9E-B142-5DD49632FF1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Stage 1</c:v>
                </c:pt>
                <c:pt idx="1">
                  <c:v>Stage 2</c:v>
                </c:pt>
                <c:pt idx="2">
                  <c:v>Stage 3</c:v>
                </c:pt>
                <c:pt idx="3">
                  <c:v>Stage 4</c:v>
                </c:pt>
              </c:strCache>
            </c:strRef>
          </c:cat>
          <c:val>
            <c:numRef>
              <c:f>Sheet1!$D$2:$D$5</c:f>
              <c:numCache>
                <c:formatCode>General</c:formatCode>
                <c:ptCount val="4"/>
              </c:numCache>
            </c:numRef>
          </c:val>
          <c:extLst>
            <c:ext xmlns:c16="http://schemas.microsoft.com/office/drawing/2014/chart" uri="{C3380CC4-5D6E-409C-BE32-E72D297353CC}">
              <c16:uniqueId val="{00000002-132F-4F9E-B142-5DD49632FF14}"/>
            </c:ext>
          </c:extLst>
        </c:ser>
        <c:dLbls>
          <c:showLegendKey val="0"/>
          <c:showVal val="0"/>
          <c:showCatName val="0"/>
          <c:showSerName val="0"/>
          <c:showPercent val="0"/>
          <c:showBubbleSize val="0"/>
        </c:dLbls>
        <c:gapWidth val="150"/>
        <c:overlap val="100"/>
        <c:axId val="2045383584"/>
        <c:axId val="2045385024"/>
      </c:barChart>
      <c:catAx>
        <c:axId val="2045383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5385024"/>
        <c:crosses val="autoZero"/>
        <c:auto val="1"/>
        <c:lblAlgn val="ctr"/>
        <c:lblOffset val="100"/>
        <c:noMultiLvlLbl val="0"/>
      </c:catAx>
      <c:valAx>
        <c:axId val="2045385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5383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lumMod val="60000"/>
                <a:lumOff val="4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5</c:v>
                </c:pt>
                <c:pt idx="1">
                  <c:v>5</c:v>
                </c:pt>
                <c:pt idx="2">
                  <c:v>4</c:v>
                </c:pt>
                <c:pt idx="3">
                  <c:v>5</c:v>
                </c:pt>
              </c:numCache>
            </c:numRef>
          </c:val>
          <c:extLst>
            <c:ext xmlns:c16="http://schemas.microsoft.com/office/drawing/2014/chart" uri="{C3380CC4-5D6E-409C-BE32-E72D297353CC}">
              <c16:uniqueId val="{00000000-A43D-423B-A4B8-E30C2B29C10A}"/>
            </c:ext>
          </c:extLst>
        </c:ser>
        <c:ser>
          <c:idx val="1"/>
          <c:order val="1"/>
          <c:tx>
            <c:strRef>
              <c:f>Sheet1!$C$1</c:f>
              <c:strCache>
                <c:ptCount val="1"/>
                <c:pt idx="0">
                  <c:v>Series 2</c:v>
                </c:pt>
              </c:strCache>
            </c:strRef>
          </c:tx>
          <c:spPr>
            <a:solidFill>
              <a:schemeClr val="accent4">
                <a:lumMod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4</c:v>
                </c:pt>
                <c:pt idx="1">
                  <c:v>4</c:v>
                </c:pt>
                <c:pt idx="2">
                  <c:v>5</c:v>
                </c:pt>
                <c:pt idx="3">
                  <c:v>6</c:v>
                </c:pt>
              </c:numCache>
            </c:numRef>
          </c:val>
          <c:extLst>
            <c:ext xmlns:c16="http://schemas.microsoft.com/office/drawing/2014/chart" uri="{C3380CC4-5D6E-409C-BE32-E72D297353CC}">
              <c16:uniqueId val="{00000001-A43D-423B-A4B8-E30C2B29C10A}"/>
            </c:ext>
          </c:extLst>
        </c:ser>
        <c:ser>
          <c:idx val="2"/>
          <c:order val="2"/>
          <c:tx>
            <c:strRef>
              <c:f>Sheet1!$D$1</c:f>
              <c:strCache>
                <c:ptCount val="1"/>
                <c:pt idx="0">
                  <c:v>Series 3</c:v>
                </c:pt>
              </c:strCache>
            </c:strRef>
          </c:tx>
          <c:spPr>
            <a:solidFill>
              <a:schemeClr val="tx2">
                <a:lumMod val="10000"/>
                <a:lumOff val="9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3</c:v>
                </c:pt>
                <c:pt idx="2">
                  <c:v>6</c:v>
                </c:pt>
                <c:pt idx="3">
                  <c:v>7</c:v>
                </c:pt>
              </c:numCache>
            </c:numRef>
          </c:val>
          <c:extLst>
            <c:ext xmlns:c16="http://schemas.microsoft.com/office/drawing/2014/chart" uri="{C3380CC4-5D6E-409C-BE32-E72D297353CC}">
              <c16:uniqueId val="{00000002-A43D-423B-A4B8-E30C2B29C10A}"/>
            </c:ext>
          </c:extLst>
        </c:ser>
        <c:dLbls>
          <c:showLegendKey val="0"/>
          <c:showVal val="0"/>
          <c:showCatName val="0"/>
          <c:showSerName val="0"/>
          <c:showPercent val="0"/>
          <c:showBubbleSize val="0"/>
        </c:dLbls>
        <c:gapWidth val="219"/>
        <c:overlap val="-27"/>
        <c:axId val="1968494016"/>
        <c:axId val="1968493056"/>
      </c:barChart>
      <c:catAx>
        <c:axId val="1968494016"/>
        <c:scaling>
          <c:orientation val="minMax"/>
        </c:scaling>
        <c:delete val="1"/>
        <c:axPos val="b"/>
        <c:numFmt formatCode="General" sourceLinked="1"/>
        <c:majorTickMark val="none"/>
        <c:minorTickMark val="none"/>
        <c:tickLblPos val="nextTo"/>
        <c:crossAx val="1968493056"/>
        <c:crosses val="autoZero"/>
        <c:auto val="1"/>
        <c:lblAlgn val="ctr"/>
        <c:lblOffset val="100"/>
        <c:noMultiLvlLbl val="0"/>
      </c:catAx>
      <c:valAx>
        <c:axId val="19684930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968494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w="25400">
          <a:noFill/>
        </a:ln>
        <a:effectLst/>
        <a:sp3d/>
      </c:spPr>
    </c:backWall>
    <c:plotArea>
      <c:layout/>
      <c:bar3DChart>
        <c:barDir val="bar"/>
        <c:grouping val="stacked"/>
        <c:varyColors val="0"/>
        <c:ser>
          <c:idx val="0"/>
          <c:order val="0"/>
          <c:tx>
            <c:strRef>
              <c:f>Sheet1!$B$1</c:f>
              <c:strCache>
                <c:ptCount val="1"/>
                <c:pt idx="0">
                  <c:v>Column1</c:v>
                </c:pt>
              </c:strCache>
            </c:strRef>
          </c:tx>
          <c:spPr>
            <a:solidFill>
              <a:schemeClr val="accent1"/>
            </a:solidFill>
            <a:ln>
              <a:noFill/>
            </a:ln>
            <a:effectLst/>
            <a:sp3d/>
          </c:spPr>
          <c:invertIfNegative val="0"/>
          <c:cat>
            <c:numRef>
              <c:f>Sheet1!$A$2:$A$5</c:f>
              <c:numCache>
                <c:formatCode>General</c:formatCode>
                <c:ptCount val="4"/>
                <c:pt idx="0">
                  <c:v>1</c:v>
                </c:pt>
                <c:pt idx="1">
                  <c:v>2</c:v>
                </c:pt>
              </c:numCache>
            </c:numRef>
          </c:cat>
          <c:val>
            <c:numRef>
              <c:f>Sheet1!$B$2:$B$5</c:f>
              <c:numCache>
                <c:formatCode>General</c:formatCode>
                <c:ptCount val="4"/>
                <c:pt idx="0">
                  <c:v>2.5</c:v>
                </c:pt>
                <c:pt idx="1">
                  <c:v>4.3</c:v>
                </c:pt>
              </c:numCache>
            </c:numRef>
          </c:val>
          <c:extLst>
            <c:ext xmlns:c16="http://schemas.microsoft.com/office/drawing/2014/chart" uri="{C3380CC4-5D6E-409C-BE32-E72D297353CC}">
              <c16:uniqueId val="{00000000-BF38-49AF-B074-5BC18B1726C5}"/>
            </c:ext>
          </c:extLst>
        </c:ser>
        <c:ser>
          <c:idx val="1"/>
          <c:order val="1"/>
          <c:tx>
            <c:strRef>
              <c:f>Sheet1!$C$1</c:f>
              <c:strCache>
                <c:ptCount val="1"/>
                <c:pt idx="0">
                  <c:v>Series 2</c:v>
                </c:pt>
              </c:strCache>
            </c:strRef>
          </c:tx>
          <c:spPr>
            <a:solidFill>
              <a:schemeClr val="accent2"/>
            </a:solidFill>
            <a:ln>
              <a:noFill/>
            </a:ln>
            <a:effectLst/>
            <a:sp3d/>
          </c:spPr>
          <c:invertIfNegative val="0"/>
          <c:cat>
            <c:numRef>
              <c:f>Sheet1!$A$2:$A$5</c:f>
              <c:numCache>
                <c:formatCode>General</c:formatCode>
                <c:ptCount val="4"/>
                <c:pt idx="0">
                  <c:v>1</c:v>
                </c:pt>
                <c:pt idx="1">
                  <c:v>2</c:v>
                </c:pt>
              </c:numCache>
            </c:numRef>
          </c:cat>
          <c:val>
            <c:numRef>
              <c:f>Sheet1!$C$2:$C$5</c:f>
              <c:numCache>
                <c:formatCode>General</c:formatCode>
                <c:ptCount val="4"/>
              </c:numCache>
            </c:numRef>
          </c:val>
          <c:extLst>
            <c:ext xmlns:c16="http://schemas.microsoft.com/office/drawing/2014/chart" uri="{C3380CC4-5D6E-409C-BE32-E72D297353CC}">
              <c16:uniqueId val="{00000001-BF38-49AF-B074-5BC18B1726C5}"/>
            </c:ext>
          </c:extLst>
        </c:ser>
        <c:ser>
          <c:idx val="2"/>
          <c:order val="2"/>
          <c:tx>
            <c:strRef>
              <c:f>Sheet1!$D$1</c:f>
              <c:strCache>
                <c:ptCount val="1"/>
                <c:pt idx="0">
                  <c:v>Series 3</c:v>
                </c:pt>
              </c:strCache>
            </c:strRef>
          </c:tx>
          <c:spPr>
            <a:solidFill>
              <a:schemeClr val="accent3"/>
            </a:solidFill>
            <a:ln>
              <a:noFill/>
            </a:ln>
            <a:effectLst/>
            <a:sp3d/>
          </c:spPr>
          <c:invertIfNegative val="0"/>
          <c:cat>
            <c:numRef>
              <c:f>Sheet1!$A$2:$A$5</c:f>
              <c:numCache>
                <c:formatCode>General</c:formatCode>
                <c:ptCount val="4"/>
                <c:pt idx="0">
                  <c:v>1</c:v>
                </c:pt>
                <c:pt idx="1">
                  <c:v>2</c:v>
                </c:pt>
              </c:numCache>
            </c:numRef>
          </c:cat>
          <c:val>
            <c:numRef>
              <c:f>Sheet1!$D$2:$D$5</c:f>
              <c:numCache>
                <c:formatCode>General</c:formatCode>
                <c:ptCount val="4"/>
              </c:numCache>
            </c:numRef>
          </c:val>
          <c:extLst>
            <c:ext xmlns:c16="http://schemas.microsoft.com/office/drawing/2014/chart" uri="{C3380CC4-5D6E-409C-BE32-E72D297353CC}">
              <c16:uniqueId val="{00000002-BF38-49AF-B074-5BC18B1726C5}"/>
            </c:ext>
          </c:extLst>
        </c:ser>
        <c:dLbls>
          <c:showLegendKey val="0"/>
          <c:showVal val="0"/>
          <c:showCatName val="0"/>
          <c:showSerName val="0"/>
          <c:showPercent val="0"/>
          <c:showBubbleSize val="0"/>
        </c:dLbls>
        <c:gapWidth val="150"/>
        <c:shape val="box"/>
        <c:axId val="423408895"/>
        <c:axId val="423414655"/>
        <c:axId val="0"/>
      </c:bar3DChart>
      <c:catAx>
        <c:axId val="4234088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414655"/>
        <c:crosses val="autoZero"/>
        <c:auto val="1"/>
        <c:lblAlgn val="ctr"/>
        <c:lblOffset val="100"/>
        <c:noMultiLvlLbl val="0"/>
      </c:catAx>
      <c:valAx>
        <c:axId val="423414655"/>
        <c:scaling>
          <c:orientation val="minMax"/>
        </c:scaling>
        <c:delete val="1"/>
        <c:axPos val="b"/>
        <c:numFmt formatCode="General" sourceLinked="1"/>
        <c:majorTickMark val="none"/>
        <c:minorTickMark val="none"/>
        <c:tickLblPos val="nextTo"/>
        <c:crossAx val="4234088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w="25400">
          <a:noFill/>
        </a:ln>
        <a:effectLst/>
        <a:sp3d/>
      </c:spPr>
    </c:backWall>
    <c:plotArea>
      <c:layout/>
      <c:bar3DChart>
        <c:barDir val="bar"/>
        <c:grouping val="stacked"/>
        <c:varyColors val="0"/>
        <c:ser>
          <c:idx val="0"/>
          <c:order val="0"/>
          <c:tx>
            <c:strRef>
              <c:f>Sheet1!$B$1</c:f>
              <c:strCache>
                <c:ptCount val="1"/>
                <c:pt idx="0">
                  <c:v>Column1</c:v>
                </c:pt>
              </c:strCache>
            </c:strRef>
          </c:tx>
          <c:spPr>
            <a:solidFill>
              <a:schemeClr val="accent1"/>
            </a:solidFill>
            <a:ln>
              <a:noFill/>
            </a:ln>
            <a:effectLst/>
            <a:sp3d/>
          </c:spPr>
          <c:invertIfNegative val="0"/>
          <c:cat>
            <c:numRef>
              <c:f>Sheet1!$A$2:$A$5</c:f>
              <c:numCache>
                <c:formatCode>General</c:formatCode>
                <c:ptCount val="4"/>
                <c:pt idx="0">
                  <c:v>1</c:v>
                </c:pt>
                <c:pt idx="1">
                  <c:v>2</c:v>
                </c:pt>
              </c:numCache>
            </c:numRef>
          </c:cat>
          <c:val>
            <c:numRef>
              <c:f>Sheet1!$B$2:$B$5</c:f>
              <c:numCache>
                <c:formatCode>General</c:formatCode>
                <c:ptCount val="4"/>
                <c:pt idx="0">
                  <c:v>2.5</c:v>
                </c:pt>
                <c:pt idx="1">
                  <c:v>4.3</c:v>
                </c:pt>
              </c:numCache>
            </c:numRef>
          </c:val>
          <c:extLst>
            <c:ext xmlns:c16="http://schemas.microsoft.com/office/drawing/2014/chart" uri="{C3380CC4-5D6E-409C-BE32-E72D297353CC}">
              <c16:uniqueId val="{00000000-BF38-49AF-B074-5BC18B1726C5}"/>
            </c:ext>
          </c:extLst>
        </c:ser>
        <c:ser>
          <c:idx val="1"/>
          <c:order val="1"/>
          <c:tx>
            <c:strRef>
              <c:f>Sheet1!$C$1</c:f>
              <c:strCache>
                <c:ptCount val="1"/>
                <c:pt idx="0">
                  <c:v>Series 2</c:v>
                </c:pt>
              </c:strCache>
            </c:strRef>
          </c:tx>
          <c:spPr>
            <a:solidFill>
              <a:schemeClr val="accent2"/>
            </a:solidFill>
            <a:ln>
              <a:noFill/>
            </a:ln>
            <a:effectLst/>
            <a:sp3d/>
          </c:spPr>
          <c:invertIfNegative val="0"/>
          <c:cat>
            <c:numRef>
              <c:f>Sheet1!$A$2:$A$5</c:f>
              <c:numCache>
                <c:formatCode>General</c:formatCode>
                <c:ptCount val="4"/>
                <c:pt idx="0">
                  <c:v>1</c:v>
                </c:pt>
                <c:pt idx="1">
                  <c:v>2</c:v>
                </c:pt>
              </c:numCache>
            </c:numRef>
          </c:cat>
          <c:val>
            <c:numRef>
              <c:f>Sheet1!$C$2:$C$5</c:f>
              <c:numCache>
                <c:formatCode>General</c:formatCode>
                <c:ptCount val="4"/>
              </c:numCache>
            </c:numRef>
          </c:val>
          <c:extLst>
            <c:ext xmlns:c16="http://schemas.microsoft.com/office/drawing/2014/chart" uri="{C3380CC4-5D6E-409C-BE32-E72D297353CC}">
              <c16:uniqueId val="{00000001-BF38-49AF-B074-5BC18B1726C5}"/>
            </c:ext>
          </c:extLst>
        </c:ser>
        <c:ser>
          <c:idx val="2"/>
          <c:order val="2"/>
          <c:tx>
            <c:strRef>
              <c:f>Sheet1!$D$1</c:f>
              <c:strCache>
                <c:ptCount val="1"/>
                <c:pt idx="0">
                  <c:v>Series 3</c:v>
                </c:pt>
              </c:strCache>
            </c:strRef>
          </c:tx>
          <c:spPr>
            <a:solidFill>
              <a:schemeClr val="accent3"/>
            </a:solidFill>
            <a:ln>
              <a:noFill/>
            </a:ln>
            <a:effectLst/>
            <a:sp3d/>
          </c:spPr>
          <c:invertIfNegative val="0"/>
          <c:cat>
            <c:numRef>
              <c:f>Sheet1!$A$2:$A$5</c:f>
              <c:numCache>
                <c:formatCode>General</c:formatCode>
                <c:ptCount val="4"/>
                <c:pt idx="0">
                  <c:v>1</c:v>
                </c:pt>
                <c:pt idx="1">
                  <c:v>2</c:v>
                </c:pt>
              </c:numCache>
            </c:numRef>
          </c:cat>
          <c:val>
            <c:numRef>
              <c:f>Sheet1!$D$2:$D$5</c:f>
              <c:numCache>
                <c:formatCode>General</c:formatCode>
                <c:ptCount val="4"/>
              </c:numCache>
            </c:numRef>
          </c:val>
          <c:extLst>
            <c:ext xmlns:c16="http://schemas.microsoft.com/office/drawing/2014/chart" uri="{C3380CC4-5D6E-409C-BE32-E72D297353CC}">
              <c16:uniqueId val="{00000002-BF38-49AF-B074-5BC18B1726C5}"/>
            </c:ext>
          </c:extLst>
        </c:ser>
        <c:dLbls>
          <c:showLegendKey val="0"/>
          <c:showVal val="0"/>
          <c:showCatName val="0"/>
          <c:showSerName val="0"/>
          <c:showPercent val="0"/>
          <c:showBubbleSize val="0"/>
        </c:dLbls>
        <c:gapWidth val="150"/>
        <c:shape val="box"/>
        <c:axId val="423408895"/>
        <c:axId val="423414655"/>
        <c:axId val="0"/>
      </c:bar3DChart>
      <c:catAx>
        <c:axId val="4234088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414655"/>
        <c:crosses val="autoZero"/>
        <c:auto val="1"/>
        <c:lblAlgn val="ctr"/>
        <c:lblOffset val="100"/>
        <c:noMultiLvlLbl val="0"/>
      </c:catAx>
      <c:valAx>
        <c:axId val="423414655"/>
        <c:scaling>
          <c:orientation val="minMax"/>
        </c:scaling>
        <c:delete val="1"/>
        <c:axPos val="b"/>
        <c:numFmt formatCode="General" sourceLinked="1"/>
        <c:majorTickMark val="none"/>
        <c:minorTickMark val="none"/>
        <c:tickLblPos val="nextTo"/>
        <c:crossAx val="4234088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w="25400">
          <a:noFill/>
        </a:ln>
        <a:effectLst/>
        <a:sp3d/>
      </c:spPr>
    </c:backWall>
    <c:plotArea>
      <c:layout/>
      <c:bar3DChart>
        <c:barDir val="bar"/>
        <c:grouping val="stacked"/>
        <c:varyColors val="0"/>
        <c:ser>
          <c:idx val="0"/>
          <c:order val="0"/>
          <c:tx>
            <c:strRef>
              <c:f>Sheet1!$B$1</c:f>
              <c:strCache>
                <c:ptCount val="1"/>
                <c:pt idx="0">
                  <c:v>Column1</c:v>
                </c:pt>
              </c:strCache>
            </c:strRef>
          </c:tx>
          <c:spPr>
            <a:solidFill>
              <a:schemeClr val="accent1"/>
            </a:solidFill>
            <a:ln>
              <a:noFill/>
            </a:ln>
            <a:effectLst/>
            <a:sp3d/>
          </c:spPr>
          <c:invertIfNegative val="0"/>
          <c:cat>
            <c:numRef>
              <c:f>Sheet1!$A$2:$A$5</c:f>
              <c:numCache>
                <c:formatCode>General</c:formatCode>
                <c:ptCount val="4"/>
                <c:pt idx="0">
                  <c:v>1</c:v>
                </c:pt>
                <c:pt idx="1">
                  <c:v>2</c:v>
                </c:pt>
              </c:numCache>
            </c:numRef>
          </c:cat>
          <c:val>
            <c:numRef>
              <c:f>Sheet1!$B$2:$B$5</c:f>
              <c:numCache>
                <c:formatCode>General</c:formatCode>
                <c:ptCount val="4"/>
                <c:pt idx="0">
                  <c:v>2.5</c:v>
                </c:pt>
                <c:pt idx="1">
                  <c:v>4.3</c:v>
                </c:pt>
              </c:numCache>
            </c:numRef>
          </c:val>
          <c:extLst>
            <c:ext xmlns:c16="http://schemas.microsoft.com/office/drawing/2014/chart" uri="{C3380CC4-5D6E-409C-BE32-E72D297353CC}">
              <c16:uniqueId val="{00000000-BF38-49AF-B074-5BC18B1726C5}"/>
            </c:ext>
          </c:extLst>
        </c:ser>
        <c:ser>
          <c:idx val="1"/>
          <c:order val="1"/>
          <c:tx>
            <c:strRef>
              <c:f>Sheet1!$C$1</c:f>
              <c:strCache>
                <c:ptCount val="1"/>
                <c:pt idx="0">
                  <c:v>Series 2</c:v>
                </c:pt>
              </c:strCache>
            </c:strRef>
          </c:tx>
          <c:spPr>
            <a:solidFill>
              <a:schemeClr val="accent2"/>
            </a:solidFill>
            <a:ln>
              <a:noFill/>
            </a:ln>
            <a:effectLst/>
            <a:sp3d/>
          </c:spPr>
          <c:invertIfNegative val="0"/>
          <c:cat>
            <c:numRef>
              <c:f>Sheet1!$A$2:$A$5</c:f>
              <c:numCache>
                <c:formatCode>General</c:formatCode>
                <c:ptCount val="4"/>
                <c:pt idx="0">
                  <c:v>1</c:v>
                </c:pt>
                <c:pt idx="1">
                  <c:v>2</c:v>
                </c:pt>
              </c:numCache>
            </c:numRef>
          </c:cat>
          <c:val>
            <c:numRef>
              <c:f>Sheet1!$C$2:$C$5</c:f>
              <c:numCache>
                <c:formatCode>General</c:formatCode>
                <c:ptCount val="4"/>
              </c:numCache>
            </c:numRef>
          </c:val>
          <c:extLst>
            <c:ext xmlns:c16="http://schemas.microsoft.com/office/drawing/2014/chart" uri="{C3380CC4-5D6E-409C-BE32-E72D297353CC}">
              <c16:uniqueId val="{00000001-BF38-49AF-B074-5BC18B1726C5}"/>
            </c:ext>
          </c:extLst>
        </c:ser>
        <c:ser>
          <c:idx val="2"/>
          <c:order val="2"/>
          <c:tx>
            <c:strRef>
              <c:f>Sheet1!$D$1</c:f>
              <c:strCache>
                <c:ptCount val="1"/>
                <c:pt idx="0">
                  <c:v>Series 3</c:v>
                </c:pt>
              </c:strCache>
            </c:strRef>
          </c:tx>
          <c:spPr>
            <a:solidFill>
              <a:schemeClr val="accent3"/>
            </a:solidFill>
            <a:ln>
              <a:noFill/>
            </a:ln>
            <a:effectLst/>
            <a:sp3d/>
          </c:spPr>
          <c:invertIfNegative val="0"/>
          <c:cat>
            <c:numRef>
              <c:f>Sheet1!$A$2:$A$5</c:f>
              <c:numCache>
                <c:formatCode>General</c:formatCode>
                <c:ptCount val="4"/>
                <c:pt idx="0">
                  <c:v>1</c:v>
                </c:pt>
                <c:pt idx="1">
                  <c:v>2</c:v>
                </c:pt>
              </c:numCache>
            </c:numRef>
          </c:cat>
          <c:val>
            <c:numRef>
              <c:f>Sheet1!$D$2:$D$5</c:f>
              <c:numCache>
                <c:formatCode>General</c:formatCode>
                <c:ptCount val="4"/>
              </c:numCache>
            </c:numRef>
          </c:val>
          <c:extLst>
            <c:ext xmlns:c16="http://schemas.microsoft.com/office/drawing/2014/chart" uri="{C3380CC4-5D6E-409C-BE32-E72D297353CC}">
              <c16:uniqueId val="{00000002-BF38-49AF-B074-5BC18B1726C5}"/>
            </c:ext>
          </c:extLst>
        </c:ser>
        <c:dLbls>
          <c:showLegendKey val="0"/>
          <c:showVal val="0"/>
          <c:showCatName val="0"/>
          <c:showSerName val="0"/>
          <c:showPercent val="0"/>
          <c:showBubbleSize val="0"/>
        </c:dLbls>
        <c:gapWidth val="150"/>
        <c:shape val="box"/>
        <c:axId val="423408895"/>
        <c:axId val="423414655"/>
        <c:axId val="0"/>
      </c:bar3DChart>
      <c:catAx>
        <c:axId val="4234088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414655"/>
        <c:crosses val="autoZero"/>
        <c:auto val="1"/>
        <c:lblAlgn val="ctr"/>
        <c:lblOffset val="100"/>
        <c:noMultiLvlLbl val="0"/>
      </c:catAx>
      <c:valAx>
        <c:axId val="423414655"/>
        <c:scaling>
          <c:orientation val="minMax"/>
        </c:scaling>
        <c:delete val="1"/>
        <c:axPos val="b"/>
        <c:numFmt formatCode="General" sourceLinked="1"/>
        <c:majorTickMark val="none"/>
        <c:minorTickMark val="none"/>
        <c:tickLblPos val="nextTo"/>
        <c:crossAx val="4234088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eneral">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title pos="t" align="ctr" overlay="0">
      <cx:tx>
        <cx:txData>
          <cx:v>HISTOGRAM</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black">
                  <a:lumMod val="65000"/>
                  <a:lumOff val="35000"/>
                </a:prstClr>
              </a:solidFill>
              <a:latin typeface="Aptos" panose="02110004020202020204"/>
            </a:rPr>
            <a:t>HISTOGRAM</a:t>
          </a:r>
        </a:p>
      </cx:txPr>
    </cx:title>
    <cx:plotArea>
      <cx:plotAreaRegion>
        <cx:series layoutId="clusteredColumn" uniqueId="{3739DBE8-DDA3-4485-8C03-37DD07A5CFE7}">
          <cx:tx>
            <cx:txData>
              <cx:f>Sheet1!$A$1</cx:f>
              <cx:v>Series1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4FF2E-9E6C-4C53-A477-F9EF4DF22AEF}" type="datetimeFigureOut">
              <a:rPr lang="en-IN" smtClean="0"/>
              <a:t>20-08-2024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EC544-6C0E-4637-89FD-D6E8AF07EA6C}" type="slidenum">
              <a:rPr lang="en-IN" smtClean="0"/>
              <a:t>‹#›</a:t>
            </a:fld>
            <a:endParaRPr lang="en-IN"/>
          </a:p>
        </p:txBody>
      </p:sp>
    </p:spTree>
    <p:extLst>
      <p:ext uri="{BB962C8B-B14F-4D97-AF65-F5344CB8AC3E}">
        <p14:creationId xmlns:p14="http://schemas.microsoft.com/office/powerpoint/2010/main" val="123945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2EC544-6C0E-4637-89FD-D6E8AF07EA6C}" type="slidenum">
              <a:rPr lang="en-IN" smtClean="0"/>
              <a:t>30</a:t>
            </a:fld>
            <a:endParaRPr lang="en-IN"/>
          </a:p>
        </p:txBody>
      </p:sp>
    </p:spTree>
    <p:extLst>
      <p:ext uri="{BB962C8B-B14F-4D97-AF65-F5344CB8AC3E}">
        <p14:creationId xmlns:p14="http://schemas.microsoft.com/office/powerpoint/2010/main" val="71558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9E8F-DA4C-F1BE-930F-F87849BBD1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E53A36C-4A53-00BC-758E-75A0DA2B7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880638-1211-E781-7633-BDA4160983EE}"/>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5" name="Footer Placeholder 4">
            <a:extLst>
              <a:ext uri="{FF2B5EF4-FFF2-40B4-BE49-F238E27FC236}">
                <a16:creationId xmlns:a16="http://schemas.microsoft.com/office/drawing/2014/main" id="{2DE67801-E4B3-9C58-5719-CACB7A0BD7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03DE1C-D368-8585-7337-3F94CFDC9899}"/>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313980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7AEF-0797-0EA7-AA5C-96D511454D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F65273-1707-CA62-A725-9153A4591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343454-B73A-B3FE-2958-18535038D010}"/>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5" name="Footer Placeholder 4">
            <a:extLst>
              <a:ext uri="{FF2B5EF4-FFF2-40B4-BE49-F238E27FC236}">
                <a16:creationId xmlns:a16="http://schemas.microsoft.com/office/drawing/2014/main" id="{F1A9DC23-2FF0-B03F-9389-0CA6DAAA51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D8D685-9237-B8BA-1EA3-10EC4276A191}"/>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2793578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415F24-12DA-985A-41B0-FDB089815B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B2F8FA-7F6D-4A4A-CE58-D0B17CEE38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64ECDF-B5A0-7759-4936-FAEA0BAC238F}"/>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5" name="Footer Placeholder 4">
            <a:extLst>
              <a:ext uri="{FF2B5EF4-FFF2-40B4-BE49-F238E27FC236}">
                <a16:creationId xmlns:a16="http://schemas.microsoft.com/office/drawing/2014/main" id="{44680EE4-BF6B-E4A8-315B-1EEDAEBF45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BE020F-8B1B-07C0-8800-4A4178429637}"/>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3841368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E3DB1-CA01-82FB-C76F-FCEABA97D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5D77CD60-8A00-E9A0-1836-7F12D13E28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BFFBB859-5519-C286-CF17-84B27450077C}"/>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5" name="Footer Placeholder 4">
            <a:extLst>
              <a:ext uri="{FF2B5EF4-FFF2-40B4-BE49-F238E27FC236}">
                <a16:creationId xmlns:a16="http://schemas.microsoft.com/office/drawing/2014/main" id="{271600B6-6F6A-48F7-4DE1-94B57E87AAF5}"/>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1C49DC7-263C-213A-7A4B-B40F6B7BB6D0}"/>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3041618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C249-C3DC-D6F0-0120-8B6DD431CC6B}"/>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DDC3B12E-D332-B57F-10AD-3E06D70526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5EED36F3-2FB3-CB28-29D5-86A4734158F0}"/>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5" name="Footer Placeholder 4">
            <a:extLst>
              <a:ext uri="{FF2B5EF4-FFF2-40B4-BE49-F238E27FC236}">
                <a16:creationId xmlns:a16="http://schemas.microsoft.com/office/drawing/2014/main" id="{598F8CAA-35B1-F09C-6C29-59D0340A9CFB}"/>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3D0C05BB-AD36-BBAF-2F3A-CF2EA5D00B5D}"/>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1982289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A2B1F-8B72-2106-C3AD-134CF93046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9F453EC3-8EAF-BD63-ACC4-3DB0E3CA90F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BC67E9-C000-D857-D71C-580CA64FBEE6}"/>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5" name="Footer Placeholder 4">
            <a:extLst>
              <a:ext uri="{FF2B5EF4-FFF2-40B4-BE49-F238E27FC236}">
                <a16:creationId xmlns:a16="http://schemas.microsoft.com/office/drawing/2014/main" id="{CED6BFA4-BABF-5988-3DFB-B17AA608032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C061481A-FF12-FBAF-1C5D-9E03AEBF795A}"/>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2134521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319E-B54F-8F17-9527-7DDBB42A6AD9}"/>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F6024681-D35B-B766-92EE-8917D922D5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8AE54A5B-CAC3-73F8-96D6-805FD4A8D1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80A2D41D-DDEC-E874-81D5-A99311B83AE4}"/>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6" name="Footer Placeholder 5">
            <a:extLst>
              <a:ext uri="{FF2B5EF4-FFF2-40B4-BE49-F238E27FC236}">
                <a16:creationId xmlns:a16="http://schemas.microsoft.com/office/drawing/2014/main" id="{44FB30FB-99D0-437D-CA05-D81BF360556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DBCF5CBC-8880-3F65-E62F-AF68D83E6F61}"/>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1789891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DB7C2-FFC6-502F-6B9B-A44EE3995911}"/>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A01385A0-A394-8B3C-E110-08BC0FF65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5C9A53-573C-9D1B-3883-C3E9EF462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194F861C-29E3-DD33-6E35-7B5F28A5BC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1E533-0804-EFE1-7022-D2718B5B8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206200E3-2A1D-0D12-C011-C3A696FDA96E}"/>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8" name="Footer Placeholder 7">
            <a:extLst>
              <a:ext uri="{FF2B5EF4-FFF2-40B4-BE49-F238E27FC236}">
                <a16:creationId xmlns:a16="http://schemas.microsoft.com/office/drawing/2014/main" id="{FFF0CE89-03D8-87DC-F77E-745F76C51F65}"/>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70DF3FB7-0E6E-3CE1-15F8-22E092FB0E95}"/>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3831021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5AFA-99C8-8D4B-988C-9F67180CA60F}"/>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3C532C5C-765C-3DF9-E49D-32FF9A6905A0}"/>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4" name="Footer Placeholder 3">
            <a:extLst>
              <a:ext uri="{FF2B5EF4-FFF2-40B4-BE49-F238E27FC236}">
                <a16:creationId xmlns:a16="http://schemas.microsoft.com/office/drawing/2014/main" id="{A7D19B53-E4DB-CCD8-30BE-1C121C5ACE64}"/>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FE723788-675B-3EB0-5FA6-F5D35ED1FED7}"/>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2846494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873DC8-5203-3B52-3081-2A3CFBD33254}"/>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3" name="Footer Placeholder 2">
            <a:extLst>
              <a:ext uri="{FF2B5EF4-FFF2-40B4-BE49-F238E27FC236}">
                <a16:creationId xmlns:a16="http://schemas.microsoft.com/office/drawing/2014/main" id="{A9A3EC0D-486D-F54C-60CB-90E72E5747B2}"/>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75B279E7-BDFF-2F63-932B-A3AFEEE689B0}"/>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3349102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563C-A644-3632-0727-E4576ED86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89F60248-608A-5580-EAA7-BD756F337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62C072AE-4513-CFD6-3DA0-845FC684DF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39E6E-F22C-9CFC-28AC-322CF1233A2C}"/>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6" name="Footer Placeholder 5">
            <a:extLst>
              <a:ext uri="{FF2B5EF4-FFF2-40B4-BE49-F238E27FC236}">
                <a16:creationId xmlns:a16="http://schemas.microsoft.com/office/drawing/2014/main" id="{E3A7C993-96AD-2D41-63E3-C54883B76487}"/>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A5C1172A-BFE6-E153-6037-64A87F31BC14}"/>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310093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0EB4-AD15-C3A3-142D-140EE2CBD8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9B1F8A-3789-9808-B157-C96A5E4249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148EFC-1C7F-C163-785B-19F967EC5CB8}"/>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5" name="Footer Placeholder 4">
            <a:extLst>
              <a:ext uri="{FF2B5EF4-FFF2-40B4-BE49-F238E27FC236}">
                <a16:creationId xmlns:a16="http://schemas.microsoft.com/office/drawing/2014/main" id="{1C02BAB2-59CC-1BD9-B0FE-70A1BFBD7A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24D71C-07DF-BE88-A827-66F7B5123659}"/>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4227288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5D04E-3728-6CDF-C99E-230E3F016E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62157AB9-7BB6-57BF-E4E7-50B567FC4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DC471039-59B8-291C-ED4D-C74A51963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2E9DC-4941-EB9B-C2C7-EC4F9AB3950F}"/>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6" name="Footer Placeholder 5">
            <a:extLst>
              <a:ext uri="{FF2B5EF4-FFF2-40B4-BE49-F238E27FC236}">
                <a16:creationId xmlns:a16="http://schemas.microsoft.com/office/drawing/2014/main" id="{52131335-6254-00D9-75D7-2C40CC74BA98}"/>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93D60A27-17E8-B4EE-D604-D344E956F475}"/>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3871237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A994-3DB4-AD30-1A73-BCCA8BCED0BD}"/>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CD7D3863-CAE7-2AE6-E678-E3647E382F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E206941-C981-65F1-045F-44AB9B4BE9DB}"/>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5" name="Footer Placeholder 4">
            <a:extLst>
              <a:ext uri="{FF2B5EF4-FFF2-40B4-BE49-F238E27FC236}">
                <a16:creationId xmlns:a16="http://schemas.microsoft.com/office/drawing/2014/main" id="{22CA7C7D-5A2A-830D-7629-0D369AB21B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677733C-31B3-111F-2077-E398B129AA83}"/>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3537861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52F8AC-3C18-F0FD-0BC1-693C0639B6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468613C7-DA14-7C02-9744-CFB90CB15A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520BC5F9-0792-D52D-F950-D0C67BB387CE}"/>
              </a:ext>
            </a:extLst>
          </p:cNvPr>
          <p:cNvSpPr>
            <a:spLocks noGrp="1"/>
          </p:cNvSpPr>
          <p:nvPr>
            <p:ph type="dt" sz="half" idx="10"/>
          </p:nvPr>
        </p:nvSpPr>
        <p:spPr/>
        <p:txBody>
          <a:bodyPr/>
          <a:lstStyle/>
          <a:p>
            <a:fld id="{5CEC5500-78EA-4F86-A076-90F5E2E0CD87}" type="datetimeFigureOut">
              <a:rPr lang="en-AE" smtClean="0"/>
              <a:t>20/08/2024</a:t>
            </a:fld>
            <a:endParaRPr lang="en-AE"/>
          </a:p>
        </p:txBody>
      </p:sp>
      <p:sp>
        <p:nvSpPr>
          <p:cNvPr id="5" name="Footer Placeholder 4">
            <a:extLst>
              <a:ext uri="{FF2B5EF4-FFF2-40B4-BE49-F238E27FC236}">
                <a16:creationId xmlns:a16="http://schemas.microsoft.com/office/drawing/2014/main" id="{8FBA6FB4-9FB1-58C8-1DE9-A6C781E39BBA}"/>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04DC572-023A-E47A-6D9E-9C385B15482B}"/>
              </a:ext>
            </a:extLst>
          </p:cNvPr>
          <p:cNvSpPr>
            <a:spLocks noGrp="1"/>
          </p:cNvSpPr>
          <p:nvPr>
            <p:ph type="sldNum" sz="quarter" idx="12"/>
          </p:nvPr>
        </p:nvSpPr>
        <p:spPr/>
        <p:txBody>
          <a:bodyPr/>
          <a:lstStyle/>
          <a:p>
            <a:fld id="{05D0DA7B-390D-42D3-890B-8944B284FDD5}" type="slidenum">
              <a:rPr lang="en-AE" smtClean="0"/>
              <a:t>‹#›</a:t>
            </a:fld>
            <a:endParaRPr lang="en-AE"/>
          </a:p>
        </p:txBody>
      </p:sp>
    </p:spTree>
    <p:extLst>
      <p:ext uri="{BB962C8B-B14F-4D97-AF65-F5344CB8AC3E}">
        <p14:creationId xmlns:p14="http://schemas.microsoft.com/office/powerpoint/2010/main" val="17984504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123A-A44B-9408-F718-2FDF926029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52B7F9-B1F8-F70F-AF79-C7828850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CFAD45-245E-AE96-DCEC-D6EA73A0B9E2}"/>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5" name="Footer Placeholder 4">
            <a:extLst>
              <a:ext uri="{FF2B5EF4-FFF2-40B4-BE49-F238E27FC236}">
                <a16:creationId xmlns:a16="http://schemas.microsoft.com/office/drawing/2014/main" id="{7A64E7EF-289D-1054-A4E3-908145E698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F29F10-6907-56DB-ABD8-B36BD1EB02DC}"/>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22738674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86E5-19FA-3900-0330-1018EC5B09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81676D-5178-21A0-0A09-5E8BB120DB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52E668-B690-D199-3FEC-76DF15C9F4D1}"/>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5" name="Footer Placeholder 4">
            <a:extLst>
              <a:ext uri="{FF2B5EF4-FFF2-40B4-BE49-F238E27FC236}">
                <a16:creationId xmlns:a16="http://schemas.microsoft.com/office/drawing/2014/main" id="{8F5338D6-261E-CBEA-9F22-82BCF927AB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233B88-3EB1-2B9F-9968-0FBB995F0A05}"/>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3840978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E1A9-3FE1-8219-C52D-59E7A99481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AAA998-23A6-0EE0-D230-8ECE04D96A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AA832D-6CC2-D6FB-E59E-54A296A31B3A}"/>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5" name="Footer Placeholder 4">
            <a:extLst>
              <a:ext uri="{FF2B5EF4-FFF2-40B4-BE49-F238E27FC236}">
                <a16:creationId xmlns:a16="http://schemas.microsoft.com/office/drawing/2014/main" id="{6818B906-5A3A-68D7-74E2-9BBF87D332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35A07B-BA6A-F66A-A3DD-BE078EC6EF5C}"/>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21181922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36CF-EB85-4707-D03A-734077FCA1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7978A5-29B7-24EB-FF43-6D2B7BE873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F6158E-D969-0A25-614F-085990EF6F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EA0784-6F8D-4986-AC9B-2947E32B05FF}"/>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6" name="Footer Placeholder 5">
            <a:extLst>
              <a:ext uri="{FF2B5EF4-FFF2-40B4-BE49-F238E27FC236}">
                <a16:creationId xmlns:a16="http://schemas.microsoft.com/office/drawing/2014/main" id="{2FA657C5-8D8F-4318-E5F4-F85D22ECAB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8B4548-006F-6A40-024F-C64DB13E2A28}"/>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11080199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F46E8-33CB-14B1-277E-8CADA1EF4D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0B1E97-6AC7-2774-DE76-4936843EFE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D728A3-F60B-7649-F893-DBA7DF26E4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686541-210C-128B-6C78-A27D1E99D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94349-D7E4-7408-EA9A-405E81B412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8BDFEA-84D4-368B-0F2D-6CE1F9BA39AA}"/>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8" name="Footer Placeholder 7">
            <a:extLst>
              <a:ext uri="{FF2B5EF4-FFF2-40B4-BE49-F238E27FC236}">
                <a16:creationId xmlns:a16="http://schemas.microsoft.com/office/drawing/2014/main" id="{2F791189-817E-C156-3146-417823B825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4BADD2-2B27-265E-E96C-0A53A914C1E8}"/>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38533141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7B67-9D4F-AF6A-694E-C6D5B8A812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DB9575-ED80-5CAB-C3F6-3B8DC15291B0}"/>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4" name="Footer Placeholder 3">
            <a:extLst>
              <a:ext uri="{FF2B5EF4-FFF2-40B4-BE49-F238E27FC236}">
                <a16:creationId xmlns:a16="http://schemas.microsoft.com/office/drawing/2014/main" id="{8B92DC54-BB1B-6DB4-563F-6EA5966BDE4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59F42EB-FE63-3B02-DB96-255259D36AFA}"/>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1524037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525FB7-9610-F26E-D8A0-BA98475C62F4}"/>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3" name="Footer Placeholder 2">
            <a:extLst>
              <a:ext uri="{FF2B5EF4-FFF2-40B4-BE49-F238E27FC236}">
                <a16:creationId xmlns:a16="http://schemas.microsoft.com/office/drawing/2014/main" id="{F8CA447E-55E3-B8FE-4B48-1C86D31084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A55A9D-2CCC-F007-385B-B7CB9362A55C}"/>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10552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5F06-AFB1-EB3A-4BDC-E578158724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E0BEE2-4C50-D1C3-9C50-91753D10FA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E9E87A-642C-8545-9AEC-D3F4DFF14534}"/>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5" name="Footer Placeholder 4">
            <a:extLst>
              <a:ext uri="{FF2B5EF4-FFF2-40B4-BE49-F238E27FC236}">
                <a16:creationId xmlns:a16="http://schemas.microsoft.com/office/drawing/2014/main" id="{040F3FD6-72ED-B981-7FC2-4F1B0B0F65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644734-D212-10F0-FD98-8EDE7996D28B}"/>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39351682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9F2B-66DD-EC1F-B6F0-D4BC65820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4D6031-C5E0-B212-327E-0C3AAD62C0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D9812E-B8C6-BBEA-1B5C-C9D1230A5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971EF-8E23-9096-DC79-590606366040}"/>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6" name="Footer Placeholder 5">
            <a:extLst>
              <a:ext uri="{FF2B5EF4-FFF2-40B4-BE49-F238E27FC236}">
                <a16:creationId xmlns:a16="http://schemas.microsoft.com/office/drawing/2014/main" id="{CDAB9846-9558-59E8-A851-4A10AE3B1F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59ADB0-106B-CB26-F101-119F99202341}"/>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38790346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67CE-D753-BAA5-2214-7E359F833D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CD9DCB-440F-FB12-4869-9EABFE3126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92FA4F-0FDA-376D-9EDB-945A769BA1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5024F-90CE-C0DF-EB77-E727003E7BD4}"/>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6" name="Footer Placeholder 5">
            <a:extLst>
              <a:ext uri="{FF2B5EF4-FFF2-40B4-BE49-F238E27FC236}">
                <a16:creationId xmlns:a16="http://schemas.microsoft.com/office/drawing/2014/main" id="{4F5133EE-32C3-AD37-B9D4-7C1699722C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CFC793-9EE2-3E92-CCB0-58C66834AFB0}"/>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2867541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8708-9C0F-5447-9E76-6F58104C8A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A03946-387E-4778-71B2-0AFE0B911B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D4FB56-570D-575F-6AC6-F82E3B184405}"/>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5" name="Footer Placeholder 4">
            <a:extLst>
              <a:ext uri="{FF2B5EF4-FFF2-40B4-BE49-F238E27FC236}">
                <a16:creationId xmlns:a16="http://schemas.microsoft.com/office/drawing/2014/main" id="{BA5FA66D-BCB5-FD0A-0A9C-E3C1855F0C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4C3132-DB55-5979-8898-9791453B6A8F}"/>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14971151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77B800-9543-9C5D-677B-E58F91F8A2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32FC9B-E87E-D535-ED93-6631C8F532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5025B9-D4D8-130B-5935-35A74791C7FA}"/>
              </a:ext>
            </a:extLst>
          </p:cNvPr>
          <p:cNvSpPr>
            <a:spLocks noGrp="1"/>
          </p:cNvSpPr>
          <p:nvPr>
            <p:ph type="dt" sz="half" idx="10"/>
          </p:nvPr>
        </p:nvSpPr>
        <p:spPr/>
        <p:txBody>
          <a:bodyPr/>
          <a:lstStyle/>
          <a:p>
            <a:fld id="{BC9ABFC8-D19B-483F-8B3A-193A0A8C1BA1}" type="datetimeFigureOut">
              <a:rPr lang="en-IN" smtClean="0"/>
              <a:t>20-08-2024</a:t>
            </a:fld>
            <a:endParaRPr lang="en-IN"/>
          </a:p>
        </p:txBody>
      </p:sp>
      <p:sp>
        <p:nvSpPr>
          <p:cNvPr id="5" name="Footer Placeholder 4">
            <a:extLst>
              <a:ext uri="{FF2B5EF4-FFF2-40B4-BE49-F238E27FC236}">
                <a16:creationId xmlns:a16="http://schemas.microsoft.com/office/drawing/2014/main" id="{8539A762-EE9E-6D94-3E2A-72D41F48BA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DFEE59-B17C-6CBB-7FF8-9103E59DC64C}"/>
              </a:ext>
            </a:extLst>
          </p:cNvPr>
          <p:cNvSpPr>
            <a:spLocks noGrp="1"/>
          </p:cNvSpPr>
          <p:nvPr>
            <p:ph type="sldNum" sz="quarter" idx="12"/>
          </p:nvPr>
        </p:nvSpPr>
        <p:spPr/>
        <p:txBody>
          <a:bodyPr/>
          <a:lstStyle/>
          <a:p>
            <a:fld id="{C43A9F8E-DF30-4DBB-A8DB-81C74703C0D4}" type="slidenum">
              <a:rPr lang="en-IN" smtClean="0"/>
              <a:t>‹#›</a:t>
            </a:fld>
            <a:endParaRPr lang="en-IN"/>
          </a:p>
        </p:txBody>
      </p:sp>
    </p:spTree>
    <p:extLst>
      <p:ext uri="{BB962C8B-B14F-4D97-AF65-F5344CB8AC3E}">
        <p14:creationId xmlns:p14="http://schemas.microsoft.com/office/powerpoint/2010/main" val="36863248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4203-88F9-B9ED-0FD0-F1B9D05A7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1C4E8FDE-F27B-7321-D168-1A2051A443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27D0F303-87A3-543E-EA4B-3B0FF6A933CB}"/>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5" name="Footer Placeholder 4">
            <a:extLst>
              <a:ext uri="{FF2B5EF4-FFF2-40B4-BE49-F238E27FC236}">
                <a16:creationId xmlns:a16="http://schemas.microsoft.com/office/drawing/2014/main" id="{32DAF36F-A0B9-5C3C-069F-17C661A9AF03}"/>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D6DE6DB6-76EE-6F8C-FF18-CB4BCEC4C8CC}"/>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1018355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2679-3408-C8D4-CA74-3EF4CB1D43D1}"/>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E8DDB1C9-B63C-B7C6-5155-5A1CB1B87A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D16181AC-F692-AA22-5EB3-045077A77597}"/>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5" name="Footer Placeholder 4">
            <a:extLst>
              <a:ext uri="{FF2B5EF4-FFF2-40B4-BE49-F238E27FC236}">
                <a16:creationId xmlns:a16="http://schemas.microsoft.com/office/drawing/2014/main" id="{29E343C4-47B5-7633-DAE4-C9E7F8C1BE64}"/>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BDDABDE1-E52B-42F2-BC3E-7BC914C48709}"/>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28737255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5F40-BB0D-D1C4-7AA7-E422A52FB5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4195C435-409F-3535-BF0C-B280CABDB6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192059-2A92-BCDD-B89E-62478056F5CC}"/>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5" name="Footer Placeholder 4">
            <a:extLst>
              <a:ext uri="{FF2B5EF4-FFF2-40B4-BE49-F238E27FC236}">
                <a16:creationId xmlns:a16="http://schemas.microsoft.com/office/drawing/2014/main" id="{F95F45A7-5F9A-1890-F236-21C313BD983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B7203481-E018-9ABF-D4ED-6674BA24716E}"/>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1239815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81A7-0E8E-22AF-487A-59F05F20E840}"/>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B2415DC3-B4C3-FE3B-F633-42135CCC78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7F70BC1B-ED76-264D-1CA9-7E26915C0F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5356348B-DD81-B6BC-2AB6-D10A7C28CEF3}"/>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6" name="Footer Placeholder 5">
            <a:extLst>
              <a:ext uri="{FF2B5EF4-FFF2-40B4-BE49-F238E27FC236}">
                <a16:creationId xmlns:a16="http://schemas.microsoft.com/office/drawing/2014/main" id="{C4842AB0-2C9B-C453-37C5-E2DFF9658BDD}"/>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0CAC1800-F5A2-92FC-7C05-257113C99F81}"/>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4093488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8142-5C14-E5AB-692A-1355D49DBBD1}"/>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1D16AA52-EA15-087F-E44A-3D26BFD112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69F1CF-908D-AC6B-1740-D4272D9093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D695EB64-9CF1-8B33-330A-FD5C604323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B081CB-2785-D150-1C68-411A9CBD9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693A7FE2-3DF1-1A3E-2A9C-3F73AF6C4B79}"/>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8" name="Footer Placeholder 7">
            <a:extLst>
              <a:ext uri="{FF2B5EF4-FFF2-40B4-BE49-F238E27FC236}">
                <a16:creationId xmlns:a16="http://schemas.microsoft.com/office/drawing/2014/main" id="{BF1498A1-11D9-4442-0C89-DE7D39B1CF19}"/>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1A6CDF5A-4F73-E8D5-9B0E-0C1A28FFFBBA}"/>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33501100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0D90-96C2-43AA-48D0-CF98CE4B4B88}"/>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13E0519E-554D-B404-5800-BDF9CAD7D496}"/>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4" name="Footer Placeholder 3">
            <a:extLst>
              <a:ext uri="{FF2B5EF4-FFF2-40B4-BE49-F238E27FC236}">
                <a16:creationId xmlns:a16="http://schemas.microsoft.com/office/drawing/2014/main" id="{BAAF1204-2CBF-0D14-1A52-B840DA2C6BD1}"/>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029EE53C-50C9-2320-8B1E-D7E820E54747}"/>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3963949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B454-FAA7-A641-4B52-4EB9370A7C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BE9B64-9E0F-587D-4AEE-89D0AF34E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E68B8D-6341-41B3-F0E7-BB7AE3C122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6173682-27EA-5289-D9B0-346668271BAD}"/>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6" name="Footer Placeholder 5">
            <a:extLst>
              <a:ext uri="{FF2B5EF4-FFF2-40B4-BE49-F238E27FC236}">
                <a16:creationId xmlns:a16="http://schemas.microsoft.com/office/drawing/2014/main" id="{1C05D9E0-F1A9-2029-AF2A-7E9D41B1B3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04C188-746C-DCD0-1282-C89831ED6584}"/>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22155035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3B474F-E240-FE4D-A9EE-4EB32C9F50DA}"/>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3" name="Footer Placeholder 2">
            <a:extLst>
              <a:ext uri="{FF2B5EF4-FFF2-40B4-BE49-F238E27FC236}">
                <a16:creationId xmlns:a16="http://schemas.microsoft.com/office/drawing/2014/main" id="{65D64FF4-6681-8594-45AC-469914A7A9D8}"/>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EA7CA028-EF6E-5006-F02E-A4C1EA09479B}"/>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1357604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F28F-3612-D37F-1DB5-57C30D41C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D3E2D661-B4C8-8BB9-4555-A16C399FA9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E708304F-1EBE-D93F-C233-9186DCC803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60D34A-B3E7-A0B4-7126-46B933F774BC}"/>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6" name="Footer Placeholder 5">
            <a:extLst>
              <a:ext uri="{FF2B5EF4-FFF2-40B4-BE49-F238E27FC236}">
                <a16:creationId xmlns:a16="http://schemas.microsoft.com/office/drawing/2014/main" id="{3DE24B43-F595-D0F8-8456-6A065925FA4B}"/>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85A4406-DE89-B296-F6D6-ECBDCC85DFB8}"/>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38235420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05E9-AF9C-4F3D-D42E-F0314B60F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40C7EA44-872A-F9E8-B095-30429A19A8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5D6B852E-C502-30DE-4FAE-104E1890B9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195133-75EF-33BD-1C2B-C292728636C7}"/>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6" name="Footer Placeholder 5">
            <a:extLst>
              <a:ext uri="{FF2B5EF4-FFF2-40B4-BE49-F238E27FC236}">
                <a16:creationId xmlns:a16="http://schemas.microsoft.com/office/drawing/2014/main" id="{0ADE7779-0BD9-5343-570B-F05858E95A82}"/>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23F0FF5-950B-8710-4C3F-72A20F57EC3F}"/>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37503492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1A24-4D6F-F8FD-7671-B98CCE7F1670}"/>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A3DAF1A6-DB9F-680B-7599-C226BAEF16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A8753A85-5056-0BAD-58B5-350AA2AD4080}"/>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5" name="Footer Placeholder 4">
            <a:extLst>
              <a:ext uri="{FF2B5EF4-FFF2-40B4-BE49-F238E27FC236}">
                <a16:creationId xmlns:a16="http://schemas.microsoft.com/office/drawing/2014/main" id="{D2DCBC76-1955-A92F-1388-C3BAA1E7EF95}"/>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628AD0D9-0214-A06A-DFF0-E903D2F876E5}"/>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4646736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6B100E-D87F-131C-D81D-B87C972FF2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55A71037-ED79-3239-AC58-E091EBEC2F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0594D634-118A-2A36-EEA3-A3439FB1B050}"/>
              </a:ext>
            </a:extLst>
          </p:cNvPr>
          <p:cNvSpPr>
            <a:spLocks noGrp="1"/>
          </p:cNvSpPr>
          <p:nvPr>
            <p:ph type="dt" sz="half" idx="10"/>
          </p:nvPr>
        </p:nvSpPr>
        <p:spPr/>
        <p:txBody>
          <a:bodyPr/>
          <a:lstStyle/>
          <a:p>
            <a:fld id="{2C10DA2D-68AA-473F-AB1E-73BCD8741CA2}" type="datetimeFigureOut">
              <a:rPr lang="en-AE" smtClean="0"/>
              <a:t>20/08/2024</a:t>
            </a:fld>
            <a:endParaRPr lang="en-AE"/>
          </a:p>
        </p:txBody>
      </p:sp>
      <p:sp>
        <p:nvSpPr>
          <p:cNvPr id="5" name="Footer Placeholder 4">
            <a:extLst>
              <a:ext uri="{FF2B5EF4-FFF2-40B4-BE49-F238E27FC236}">
                <a16:creationId xmlns:a16="http://schemas.microsoft.com/office/drawing/2014/main" id="{BBB7270C-1222-67E4-B425-08B7D2316F87}"/>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2B0EB35A-2A8F-F770-FBD6-7C366E572D34}"/>
              </a:ext>
            </a:extLst>
          </p:cNvPr>
          <p:cNvSpPr>
            <a:spLocks noGrp="1"/>
          </p:cNvSpPr>
          <p:nvPr>
            <p:ph type="sldNum" sz="quarter" idx="12"/>
          </p:nvPr>
        </p:nvSpPr>
        <p:spPr/>
        <p:txBody>
          <a:bodyPr/>
          <a:lstStyle/>
          <a:p>
            <a:fld id="{BE885B39-A9A5-4D41-AAA8-C29BD04402D0}" type="slidenum">
              <a:rPr lang="en-AE" smtClean="0"/>
              <a:t>‹#›</a:t>
            </a:fld>
            <a:endParaRPr lang="en-AE"/>
          </a:p>
        </p:txBody>
      </p:sp>
    </p:spTree>
    <p:extLst>
      <p:ext uri="{BB962C8B-B14F-4D97-AF65-F5344CB8AC3E}">
        <p14:creationId xmlns:p14="http://schemas.microsoft.com/office/powerpoint/2010/main" val="23335712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58B8-32ED-5133-C9B6-25822A0FD9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D565E575-AF87-2C19-4149-4BEC0C6FC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CCB2D88C-1A9D-0485-88A5-7D1E4E57F0E9}"/>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5" name="Footer Placeholder 4">
            <a:extLst>
              <a:ext uri="{FF2B5EF4-FFF2-40B4-BE49-F238E27FC236}">
                <a16:creationId xmlns:a16="http://schemas.microsoft.com/office/drawing/2014/main" id="{55E144C7-492C-9187-EEF9-6BA7052D4EE3}"/>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D3390C4-2E00-2D59-CB48-EE0C82A3D06B}"/>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22278093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113C-5B4F-ABE3-D322-25C8EC3C05CA}"/>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FF86142F-2F65-C4D9-CFC2-D11A1A588B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0B802AE9-2BF0-64CE-24CA-AC41F9149E3E}"/>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5" name="Footer Placeholder 4">
            <a:extLst>
              <a:ext uri="{FF2B5EF4-FFF2-40B4-BE49-F238E27FC236}">
                <a16:creationId xmlns:a16="http://schemas.microsoft.com/office/drawing/2014/main" id="{C4EDDD9F-A87F-4DE8-B031-334B58C795E0}"/>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23A3895E-B262-CE1D-97E0-0D571835A94E}"/>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18129254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65F-06D8-CE89-D49F-62126692C8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BCDC8CD2-E326-12E8-DFC8-6AA903D392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9880F9-0D3A-CEA8-91F4-3ED59E5DC215}"/>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5" name="Footer Placeholder 4">
            <a:extLst>
              <a:ext uri="{FF2B5EF4-FFF2-40B4-BE49-F238E27FC236}">
                <a16:creationId xmlns:a16="http://schemas.microsoft.com/office/drawing/2014/main" id="{3A22CF6E-BC62-3334-E9D5-B4DEBB878078}"/>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D186D048-7F5F-DF1F-AED4-36019C3127F0}"/>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25220387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9D83-EDED-49E9-BC14-4C3D4183CB69}"/>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600A0824-FECF-063E-E480-AB66E061A9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7BF47EED-5C69-20DA-B409-6F666E1A9B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7B5FAB5F-3B98-F2BC-EEAE-AEA1B84D36E7}"/>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6" name="Footer Placeholder 5">
            <a:extLst>
              <a:ext uri="{FF2B5EF4-FFF2-40B4-BE49-F238E27FC236}">
                <a16:creationId xmlns:a16="http://schemas.microsoft.com/office/drawing/2014/main" id="{B4284F68-7745-5F54-7D6E-3FDC9F2A0D88}"/>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99C2E4D-2866-EA5E-8040-20B86E9FCD5C}"/>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31697095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D929-CB0B-A1EF-0E0E-1EF3F0CD5AB7}"/>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37C87889-F681-BB7D-21B1-B5E88B39D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B6AC1B-2593-B61D-523A-842AA2B95E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C7434F0E-7F10-4009-C537-7AA35CBF99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E114D-E942-9841-46C5-2A944C0AB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68A798D0-13DF-8A6B-95A8-6F97EA0EC18B}"/>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8" name="Footer Placeholder 7">
            <a:extLst>
              <a:ext uri="{FF2B5EF4-FFF2-40B4-BE49-F238E27FC236}">
                <a16:creationId xmlns:a16="http://schemas.microsoft.com/office/drawing/2014/main" id="{60DD1A86-53AE-F91E-2CBE-1179B73AFF00}"/>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7425810B-6150-3898-C4CD-631E4689E39A}"/>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1926217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663E-69A8-2164-8D6F-3DC194975B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756051-ACB7-0711-B072-5E56555374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24610C-73D3-65C6-78F9-01BADE04B4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00F4D1-0159-4DA7-235C-A47A7E13F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5EFC33-F4F1-6F92-3DDD-4C2DC3590E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6BF2D3-E4CF-424A-7D6F-BC2B05C55AEA}"/>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8" name="Footer Placeholder 7">
            <a:extLst>
              <a:ext uri="{FF2B5EF4-FFF2-40B4-BE49-F238E27FC236}">
                <a16:creationId xmlns:a16="http://schemas.microsoft.com/office/drawing/2014/main" id="{C8C4A49F-03FE-6E81-E67E-AD6DA6067F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3450A8-B341-8CB6-D5BE-2BBE0A8D7F40}"/>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945358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327B-347D-410C-9958-C16A7C9EE021}"/>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29055F7D-B76F-ABCB-F968-72DC8AC78374}"/>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4" name="Footer Placeholder 3">
            <a:extLst>
              <a:ext uri="{FF2B5EF4-FFF2-40B4-BE49-F238E27FC236}">
                <a16:creationId xmlns:a16="http://schemas.microsoft.com/office/drawing/2014/main" id="{96EA7008-2917-35CF-1F74-3521F282FEE3}"/>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8FD0D05B-5C7F-EDBD-4433-5D7FEA6CD8F2}"/>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24701471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D5DE93-25A5-8981-7699-6051F6C8C289}"/>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3" name="Footer Placeholder 2">
            <a:extLst>
              <a:ext uri="{FF2B5EF4-FFF2-40B4-BE49-F238E27FC236}">
                <a16:creationId xmlns:a16="http://schemas.microsoft.com/office/drawing/2014/main" id="{76F51175-6EA7-AA4C-A555-7A7F103137D7}"/>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49EB67AB-EB85-6BA6-7A0D-0CE7BE68DBFC}"/>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13025950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54FD-665F-6F47-A871-80900A809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E2EDD1D1-2DA7-FACE-9F9E-4854156360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E22961AA-6779-9401-EC62-825FBAAD1C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1D5EF-DDAA-F0EB-E4A9-B1EFD0E57950}"/>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6" name="Footer Placeholder 5">
            <a:extLst>
              <a:ext uri="{FF2B5EF4-FFF2-40B4-BE49-F238E27FC236}">
                <a16:creationId xmlns:a16="http://schemas.microsoft.com/office/drawing/2014/main" id="{5D0E653F-3BD7-4C11-E1FD-0F34222B8E6C}"/>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D5C4E30C-F427-20A5-4A52-C064CCFD30E2}"/>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3807684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D5EF-E16B-9179-E569-40C2FFC2B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D6A97C0E-94A2-B0E5-2694-B50213B4F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3C6A41B7-92C2-36FC-4728-483CA3837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0B56C1-6A95-C848-DAD9-33085CB08B45}"/>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6" name="Footer Placeholder 5">
            <a:extLst>
              <a:ext uri="{FF2B5EF4-FFF2-40B4-BE49-F238E27FC236}">
                <a16:creationId xmlns:a16="http://schemas.microsoft.com/office/drawing/2014/main" id="{5F6D6146-C8E1-698B-6893-39B26A8E4A6E}"/>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D5132FAA-EE79-9304-7A3B-2BE5FD9D804B}"/>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15440037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3107-AB2D-1E9D-8E4B-3EC0EC64E82F}"/>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23CD60EC-C3BA-CAA7-A1D6-47FF82D175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858F674A-AF86-4E74-6A96-F31D7C307A67}"/>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5" name="Footer Placeholder 4">
            <a:extLst>
              <a:ext uri="{FF2B5EF4-FFF2-40B4-BE49-F238E27FC236}">
                <a16:creationId xmlns:a16="http://schemas.microsoft.com/office/drawing/2014/main" id="{51959CAF-7A19-0AE7-8D5A-BD2E0DFBD01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2D9A27BF-3191-C092-4FD3-B9502D9624AF}"/>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12570105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72E31-0465-8054-B2DB-7AFD41C8A6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6FCF60C-261F-30FA-85D1-AC37566019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9B2E8784-625E-3733-84E3-E513D4B2D355}"/>
              </a:ext>
            </a:extLst>
          </p:cNvPr>
          <p:cNvSpPr>
            <a:spLocks noGrp="1"/>
          </p:cNvSpPr>
          <p:nvPr>
            <p:ph type="dt" sz="half" idx="10"/>
          </p:nvPr>
        </p:nvSpPr>
        <p:spPr/>
        <p:txBody>
          <a:bodyPr/>
          <a:lstStyle/>
          <a:p>
            <a:fld id="{B3BA6DB8-0391-478D-91EC-B75F81F8998A}" type="datetimeFigureOut">
              <a:rPr lang="en-AE" smtClean="0"/>
              <a:t>20/08/2024</a:t>
            </a:fld>
            <a:endParaRPr lang="en-AE"/>
          </a:p>
        </p:txBody>
      </p:sp>
      <p:sp>
        <p:nvSpPr>
          <p:cNvPr id="5" name="Footer Placeholder 4">
            <a:extLst>
              <a:ext uri="{FF2B5EF4-FFF2-40B4-BE49-F238E27FC236}">
                <a16:creationId xmlns:a16="http://schemas.microsoft.com/office/drawing/2014/main" id="{939FFA86-AA8B-FEA4-7F3F-19660003225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AAED576D-2C3F-30AE-72AC-147003280B5E}"/>
              </a:ext>
            </a:extLst>
          </p:cNvPr>
          <p:cNvSpPr>
            <a:spLocks noGrp="1"/>
          </p:cNvSpPr>
          <p:nvPr>
            <p:ph type="sldNum" sz="quarter" idx="12"/>
          </p:nvPr>
        </p:nvSpPr>
        <p:spPr/>
        <p:txBody>
          <a:bodyPr/>
          <a:lstStyle/>
          <a:p>
            <a:fld id="{6A37E249-A6CD-461F-9BB4-95017B65D571}" type="slidenum">
              <a:rPr lang="en-AE" smtClean="0"/>
              <a:t>‹#›</a:t>
            </a:fld>
            <a:endParaRPr lang="en-AE"/>
          </a:p>
        </p:txBody>
      </p:sp>
    </p:spTree>
    <p:extLst>
      <p:ext uri="{BB962C8B-B14F-4D97-AF65-F5344CB8AC3E}">
        <p14:creationId xmlns:p14="http://schemas.microsoft.com/office/powerpoint/2010/main" val="67470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A71A-AAE9-F2B2-DE5A-ADC9005EAE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845DBB-C1C0-003D-9EA6-48F2D28B39E4}"/>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4" name="Footer Placeholder 3">
            <a:extLst>
              <a:ext uri="{FF2B5EF4-FFF2-40B4-BE49-F238E27FC236}">
                <a16:creationId xmlns:a16="http://schemas.microsoft.com/office/drawing/2014/main" id="{413631F0-AE35-ECF0-6C9A-03C5E8AE0F1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006899-83F2-7B1E-64CD-D95E41D4E706}"/>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2607703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F639B7-0088-4C2C-062C-FD5D15593317}"/>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3" name="Footer Placeholder 2">
            <a:extLst>
              <a:ext uri="{FF2B5EF4-FFF2-40B4-BE49-F238E27FC236}">
                <a16:creationId xmlns:a16="http://schemas.microsoft.com/office/drawing/2014/main" id="{CD907C2E-99E1-6D2C-E2E4-89A0DC90C8D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DF2E1D-3B1D-CFC0-868B-7BAAAFD24969}"/>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1113678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F22D-5061-8F63-8B61-53078F514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2869CB-DDB3-F533-0E12-522E10540A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88B7B0-3E9F-FDCB-20A8-85BE76A31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681D74-8AC2-62DC-4E38-9C046DD02238}"/>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6" name="Footer Placeholder 5">
            <a:extLst>
              <a:ext uri="{FF2B5EF4-FFF2-40B4-BE49-F238E27FC236}">
                <a16:creationId xmlns:a16="http://schemas.microsoft.com/office/drawing/2014/main" id="{4D5F97C0-2BE0-76EA-576D-0BCA461206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6A56CA-A1DA-CD05-3368-7B11D78CD517}"/>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1226895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3E9E-26EA-64C6-C7EF-884D10DA99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BA88F9-C0D4-8BFD-5E99-91E4B4D4F6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5B3280-D849-876F-B577-397115388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7F7CDF-E4B6-EB7F-0477-179D58E7B5F3}"/>
              </a:ext>
            </a:extLst>
          </p:cNvPr>
          <p:cNvSpPr>
            <a:spLocks noGrp="1"/>
          </p:cNvSpPr>
          <p:nvPr>
            <p:ph type="dt" sz="half" idx="10"/>
          </p:nvPr>
        </p:nvSpPr>
        <p:spPr/>
        <p:txBody>
          <a:bodyPr/>
          <a:lstStyle/>
          <a:p>
            <a:fld id="{2A053472-E089-48FC-8FD2-2A53D0548463}" type="datetimeFigureOut">
              <a:rPr lang="en-IN" smtClean="0"/>
              <a:t>20-08-2024</a:t>
            </a:fld>
            <a:endParaRPr lang="en-IN"/>
          </a:p>
        </p:txBody>
      </p:sp>
      <p:sp>
        <p:nvSpPr>
          <p:cNvPr id="6" name="Footer Placeholder 5">
            <a:extLst>
              <a:ext uri="{FF2B5EF4-FFF2-40B4-BE49-F238E27FC236}">
                <a16:creationId xmlns:a16="http://schemas.microsoft.com/office/drawing/2014/main" id="{3F322F9F-E2CC-864F-63C3-CF1BB30C56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9F7B35-EEE0-8CD5-BF03-54075D437B1B}"/>
              </a:ext>
            </a:extLst>
          </p:cNvPr>
          <p:cNvSpPr>
            <a:spLocks noGrp="1"/>
          </p:cNvSpPr>
          <p:nvPr>
            <p:ph type="sldNum" sz="quarter" idx="12"/>
          </p:nvPr>
        </p:nvSpPr>
        <p:spPr/>
        <p:txBody>
          <a:bodyPr/>
          <a:lstStyle/>
          <a:p>
            <a:fld id="{5B12F2D1-3E71-451B-AB63-B125B9554731}" type="slidenum">
              <a:rPr lang="en-IN" smtClean="0"/>
              <a:t>‹#›</a:t>
            </a:fld>
            <a:endParaRPr lang="en-IN"/>
          </a:p>
        </p:txBody>
      </p:sp>
    </p:spTree>
    <p:extLst>
      <p:ext uri="{BB962C8B-B14F-4D97-AF65-F5344CB8AC3E}">
        <p14:creationId xmlns:p14="http://schemas.microsoft.com/office/powerpoint/2010/main" val="367361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1C9E3C-02AE-65AD-549E-B2BB75C413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E0E117-E45A-866E-03FE-640A73E982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66678C-4CD4-1501-AAE1-BC3A07B19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53472-E089-48FC-8FD2-2A53D0548463}" type="datetimeFigureOut">
              <a:rPr lang="en-IN" smtClean="0"/>
              <a:t>20-08-2024</a:t>
            </a:fld>
            <a:endParaRPr lang="en-IN"/>
          </a:p>
        </p:txBody>
      </p:sp>
      <p:sp>
        <p:nvSpPr>
          <p:cNvPr id="5" name="Footer Placeholder 4">
            <a:extLst>
              <a:ext uri="{FF2B5EF4-FFF2-40B4-BE49-F238E27FC236}">
                <a16:creationId xmlns:a16="http://schemas.microsoft.com/office/drawing/2014/main" id="{DB2D0901-3A79-264B-3C4F-1870E5D16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845902C-3F7A-1DF3-90C0-8370480CD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2F2D1-3E71-451B-AB63-B125B9554731}" type="slidenum">
              <a:rPr lang="en-IN" smtClean="0"/>
              <a:t>‹#›</a:t>
            </a:fld>
            <a:endParaRPr lang="en-IN"/>
          </a:p>
        </p:txBody>
      </p:sp>
    </p:spTree>
    <p:extLst>
      <p:ext uri="{BB962C8B-B14F-4D97-AF65-F5344CB8AC3E}">
        <p14:creationId xmlns:p14="http://schemas.microsoft.com/office/powerpoint/2010/main" val="1549454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97045-C0B0-2707-7569-CBF8068C8D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57CD4D2B-0082-F1B1-F989-E83C11E9D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2FBFA914-551D-F7FC-5EA0-0164C1A8D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EC5500-78EA-4F86-A076-90F5E2E0CD87}" type="datetimeFigureOut">
              <a:rPr lang="en-AE" smtClean="0"/>
              <a:t>20/08/2024</a:t>
            </a:fld>
            <a:endParaRPr lang="en-AE"/>
          </a:p>
        </p:txBody>
      </p:sp>
      <p:sp>
        <p:nvSpPr>
          <p:cNvPr id="5" name="Footer Placeholder 4">
            <a:extLst>
              <a:ext uri="{FF2B5EF4-FFF2-40B4-BE49-F238E27FC236}">
                <a16:creationId xmlns:a16="http://schemas.microsoft.com/office/drawing/2014/main" id="{79A3C0DD-A149-82E5-3108-B93F188295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E"/>
          </a:p>
        </p:txBody>
      </p:sp>
      <p:sp>
        <p:nvSpPr>
          <p:cNvPr id="6" name="Slide Number Placeholder 5">
            <a:extLst>
              <a:ext uri="{FF2B5EF4-FFF2-40B4-BE49-F238E27FC236}">
                <a16:creationId xmlns:a16="http://schemas.microsoft.com/office/drawing/2014/main" id="{609F59B9-E928-E189-ED4D-B11D33680C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D0DA7B-390D-42D3-890B-8944B284FDD5}" type="slidenum">
              <a:rPr lang="en-AE" smtClean="0"/>
              <a:t>‹#›</a:t>
            </a:fld>
            <a:endParaRPr lang="en-AE"/>
          </a:p>
        </p:txBody>
      </p:sp>
    </p:spTree>
    <p:extLst>
      <p:ext uri="{BB962C8B-B14F-4D97-AF65-F5344CB8AC3E}">
        <p14:creationId xmlns:p14="http://schemas.microsoft.com/office/powerpoint/2010/main" val="34106543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0D1A1B-EFA6-7D76-8BFF-0357CF34EA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51972F-2BF3-B0A6-9B8C-FBEE3FA656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A783F4-67F1-0D48-80C4-DAA7B90E3C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9ABFC8-D19B-483F-8B3A-193A0A8C1BA1}" type="datetimeFigureOut">
              <a:rPr lang="en-IN" smtClean="0"/>
              <a:t>20-08-2024</a:t>
            </a:fld>
            <a:endParaRPr lang="en-IN"/>
          </a:p>
        </p:txBody>
      </p:sp>
      <p:sp>
        <p:nvSpPr>
          <p:cNvPr id="5" name="Footer Placeholder 4">
            <a:extLst>
              <a:ext uri="{FF2B5EF4-FFF2-40B4-BE49-F238E27FC236}">
                <a16:creationId xmlns:a16="http://schemas.microsoft.com/office/drawing/2014/main" id="{C9D5898C-2630-54BE-DCC2-CB921168A9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27DEF1D-544B-A192-F997-65F585FD93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3A9F8E-DF30-4DBB-A8DB-81C74703C0D4}" type="slidenum">
              <a:rPr lang="en-IN" smtClean="0"/>
              <a:t>‹#›</a:t>
            </a:fld>
            <a:endParaRPr lang="en-IN"/>
          </a:p>
        </p:txBody>
      </p:sp>
    </p:spTree>
    <p:extLst>
      <p:ext uri="{BB962C8B-B14F-4D97-AF65-F5344CB8AC3E}">
        <p14:creationId xmlns:p14="http://schemas.microsoft.com/office/powerpoint/2010/main" val="2407197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4E95AA-93C4-2FFE-909C-689CECB59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63D2A1E3-0372-59E4-27DE-35EAD33C79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5D75A0F3-E18D-40F6-E9D7-9837CB8E80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C10DA2D-68AA-473F-AB1E-73BCD8741CA2}" type="datetimeFigureOut">
              <a:rPr lang="en-AE" smtClean="0"/>
              <a:t>20/08/2024</a:t>
            </a:fld>
            <a:endParaRPr lang="en-AE"/>
          </a:p>
        </p:txBody>
      </p:sp>
      <p:sp>
        <p:nvSpPr>
          <p:cNvPr id="5" name="Footer Placeholder 4">
            <a:extLst>
              <a:ext uri="{FF2B5EF4-FFF2-40B4-BE49-F238E27FC236}">
                <a16:creationId xmlns:a16="http://schemas.microsoft.com/office/drawing/2014/main" id="{8EB89076-132A-8728-DA6D-68B6E806C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E"/>
          </a:p>
        </p:txBody>
      </p:sp>
      <p:sp>
        <p:nvSpPr>
          <p:cNvPr id="6" name="Slide Number Placeholder 5">
            <a:extLst>
              <a:ext uri="{FF2B5EF4-FFF2-40B4-BE49-F238E27FC236}">
                <a16:creationId xmlns:a16="http://schemas.microsoft.com/office/drawing/2014/main" id="{308EADAB-125B-AF62-9072-FBC2BDA07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885B39-A9A5-4D41-AAA8-C29BD04402D0}" type="slidenum">
              <a:rPr lang="en-AE" smtClean="0"/>
              <a:t>‹#›</a:t>
            </a:fld>
            <a:endParaRPr lang="en-AE"/>
          </a:p>
        </p:txBody>
      </p:sp>
    </p:spTree>
    <p:extLst>
      <p:ext uri="{BB962C8B-B14F-4D97-AF65-F5344CB8AC3E}">
        <p14:creationId xmlns:p14="http://schemas.microsoft.com/office/powerpoint/2010/main" val="38312682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284849-1263-4367-E2FF-3FDC30DBCA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C349E629-9F9B-F609-AB06-96D9BD0351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B6B652FF-1245-E49B-2ACD-74DDBF7175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BA6DB8-0391-478D-91EC-B75F81F8998A}" type="datetimeFigureOut">
              <a:rPr lang="en-AE" smtClean="0"/>
              <a:t>20/08/2024</a:t>
            </a:fld>
            <a:endParaRPr lang="en-AE"/>
          </a:p>
        </p:txBody>
      </p:sp>
      <p:sp>
        <p:nvSpPr>
          <p:cNvPr id="5" name="Footer Placeholder 4">
            <a:extLst>
              <a:ext uri="{FF2B5EF4-FFF2-40B4-BE49-F238E27FC236}">
                <a16:creationId xmlns:a16="http://schemas.microsoft.com/office/drawing/2014/main" id="{B83625C4-428D-9813-8CD2-124578223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E"/>
          </a:p>
        </p:txBody>
      </p:sp>
      <p:sp>
        <p:nvSpPr>
          <p:cNvPr id="6" name="Slide Number Placeholder 5">
            <a:extLst>
              <a:ext uri="{FF2B5EF4-FFF2-40B4-BE49-F238E27FC236}">
                <a16:creationId xmlns:a16="http://schemas.microsoft.com/office/drawing/2014/main" id="{768A51C7-884D-41D5-3908-ED68B85D0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37E249-A6CD-461F-9BB4-95017B65D571}" type="slidenum">
              <a:rPr lang="en-AE" smtClean="0"/>
              <a:t>‹#›</a:t>
            </a:fld>
            <a:endParaRPr lang="en-AE"/>
          </a:p>
        </p:txBody>
      </p:sp>
    </p:spTree>
    <p:extLst>
      <p:ext uri="{BB962C8B-B14F-4D97-AF65-F5344CB8AC3E}">
        <p14:creationId xmlns:p14="http://schemas.microsoft.com/office/powerpoint/2010/main" val="347649849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20.png"/><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20.png"/><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20.png"/><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3" Type="http://schemas.openxmlformats.org/officeDocument/2006/relationships/image" Target="../media/image830.png"/><Relationship Id="rId2" Type="http://schemas.microsoft.com/office/2014/relationships/chartEx" Target="../charts/chartEx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9.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jpg"/><Relationship Id="rId1" Type="http://schemas.openxmlformats.org/officeDocument/2006/relationships/slideLayout" Target="../slideLayouts/slideLayout29.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jpg"/><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29.xm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jpg"/><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g"/><Relationship Id="rId1" Type="http://schemas.openxmlformats.org/officeDocument/2006/relationships/slideLayout" Target="../slideLayouts/slideLayout29.xml"/><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jpg"/><Relationship Id="rId1" Type="http://schemas.openxmlformats.org/officeDocument/2006/relationships/slideLayout" Target="../slideLayouts/slideLayout29.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7.jp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7.jp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jp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4.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45.xml"/><Relationship Id="rId4" Type="http://schemas.openxmlformats.org/officeDocument/2006/relationships/image" Target="../media/image65.jpg"/></Relationships>
</file>

<file path=ppt/slides/_rels/slide5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3.jpg"/><Relationship Id="rId1" Type="http://schemas.openxmlformats.org/officeDocument/2006/relationships/slideLayout" Target="../slideLayouts/slideLayout45.xml"/><Relationship Id="rId4" Type="http://schemas.openxmlformats.org/officeDocument/2006/relationships/image" Target="../media/image67.jpg"/></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9.xml"/><Relationship Id="rId4" Type="http://schemas.openxmlformats.org/officeDocument/2006/relationships/image" Target="../media/image73.jpg"/></Relationships>
</file>

<file path=ppt/slides/_rels/slide62.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9.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29.xml"/><Relationship Id="rId4" Type="http://schemas.openxmlformats.org/officeDocument/2006/relationships/image" Target="../media/image88.svg"/></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eg"/><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9.xml"/><Relationship Id="rId4" Type="http://schemas.openxmlformats.org/officeDocument/2006/relationships/image" Target="../media/image105.png"/></Relationships>
</file>

<file path=ppt/slides/_rels/slide9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2CB7-CE82-2911-10C4-176177E5016F}"/>
              </a:ext>
            </a:extLst>
          </p:cNvPr>
          <p:cNvSpPr>
            <a:spLocks noGrp="1"/>
          </p:cNvSpPr>
          <p:nvPr>
            <p:ph type="ctrTitle"/>
          </p:nvPr>
        </p:nvSpPr>
        <p:spPr/>
        <p:txBody>
          <a:bodyPr/>
          <a:lstStyle/>
          <a:p>
            <a:endParaRPr lang="en-AE" dirty="0"/>
          </a:p>
        </p:txBody>
      </p:sp>
      <p:sp>
        <p:nvSpPr>
          <p:cNvPr id="3" name="Subtitle 2">
            <a:extLst>
              <a:ext uri="{FF2B5EF4-FFF2-40B4-BE49-F238E27FC236}">
                <a16:creationId xmlns:a16="http://schemas.microsoft.com/office/drawing/2014/main" id="{DBA52A49-6616-6E0A-D2FA-B6851B4B2D2A}"/>
              </a:ext>
            </a:extLst>
          </p:cNvPr>
          <p:cNvSpPr>
            <a:spLocks noGrp="1"/>
          </p:cNvSpPr>
          <p:nvPr>
            <p:ph type="subTitle" idx="1"/>
          </p:nvPr>
        </p:nvSpPr>
        <p:spPr/>
        <p:txBody>
          <a:bodyPr/>
          <a:lstStyle/>
          <a:p>
            <a:endParaRPr lang="en-AE" dirty="0"/>
          </a:p>
        </p:txBody>
      </p:sp>
      <p:pic>
        <p:nvPicPr>
          <p:cNvPr id="5" name="Picture 4" descr="A close up of a chart">
            <a:extLst>
              <a:ext uri="{FF2B5EF4-FFF2-40B4-BE49-F238E27FC236}">
                <a16:creationId xmlns:a16="http://schemas.microsoft.com/office/drawing/2014/main" id="{542A7A3B-A1EB-F63A-509C-E3CCA8E63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657D20B-3B9A-95D0-F517-A5D78A917690}"/>
              </a:ext>
            </a:extLst>
          </p:cNvPr>
          <p:cNvSpPr txBox="1"/>
          <p:nvPr/>
        </p:nvSpPr>
        <p:spPr>
          <a:xfrm>
            <a:off x="2770909" y="1288473"/>
            <a:ext cx="9281183" cy="3600986"/>
          </a:xfrm>
          <a:prstGeom prst="rect">
            <a:avLst/>
          </a:prstGeom>
          <a:noFill/>
        </p:spPr>
        <p:txBody>
          <a:bodyPr wrap="square" rtlCol="0">
            <a:spAutoFit/>
          </a:bodyPr>
          <a:lstStyle/>
          <a:p>
            <a:r>
              <a:rPr lang="en-US" sz="6000" b="1" dirty="0">
                <a:solidFill>
                  <a:srgbClr val="FF0000"/>
                </a:solidFill>
              </a:rPr>
              <a:t>Statistics And Probability Fundamentals</a:t>
            </a:r>
            <a:br>
              <a:rPr lang="en-US" sz="5400" b="1" dirty="0">
                <a:solidFill>
                  <a:schemeClr val="accent1">
                    <a:lumMod val="50000"/>
                  </a:schemeClr>
                </a:solidFill>
              </a:rPr>
            </a:br>
            <a:r>
              <a:rPr lang="en-US" sz="5400" b="1" dirty="0">
                <a:solidFill>
                  <a:schemeClr val="accent1">
                    <a:lumMod val="50000"/>
                  </a:schemeClr>
                </a:solidFill>
              </a:rPr>
              <a:t>Basic Statistical Concepts, Measures</a:t>
            </a:r>
            <a:endParaRPr lang="en-AE" sz="5400" b="1" dirty="0">
              <a:solidFill>
                <a:schemeClr val="accent1">
                  <a:lumMod val="50000"/>
                </a:schemeClr>
              </a:solidFill>
            </a:endParaRPr>
          </a:p>
        </p:txBody>
      </p:sp>
    </p:spTree>
    <p:extLst>
      <p:ext uri="{BB962C8B-B14F-4D97-AF65-F5344CB8AC3E}">
        <p14:creationId xmlns:p14="http://schemas.microsoft.com/office/powerpoint/2010/main" val="1098157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blue and green background&#10;&#10;Description automatically generated">
            <a:extLst>
              <a:ext uri="{FF2B5EF4-FFF2-40B4-BE49-F238E27FC236}">
                <a16:creationId xmlns:a16="http://schemas.microsoft.com/office/drawing/2014/main" id="{6477D465-3C6C-8AB3-40FC-134F5A72EBF8}"/>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1188" y="1282"/>
            <a:ext cx="12191980" cy="6856718"/>
          </a:xfrm>
          <a:prstGeom prst="rect">
            <a:avLst/>
          </a:prstGeom>
        </p:spPr>
      </p:pic>
      <p:sp>
        <p:nvSpPr>
          <p:cNvPr id="5" name="TextBox 4">
            <a:extLst>
              <a:ext uri="{FF2B5EF4-FFF2-40B4-BE49-F238E27FC236}">
                <a16:creationId xmlns:a16="http://schemas.microsoft.com/office/drawing/2014/main" id="{87B1A380-BD1A-3AAF-719E-683406414946}"/>
              </a:ext>
            </a:extLst>
          </p:cNvPr>
          <p:cNvSpPr txBox="1"/>
          <p:nvPr/>
        </p:nvSpPr>
        <p:spPr>
          <a:xfrm>
            <a:off x="129343" y="1133127"/>
            <a:ext cx="7588981" cy="50167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Misleading Graphs: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Not all graphs tell the truth; some are designed to twist the facts and mislead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Correlation vs. Causation: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Misleading graphs can make unrelated things look connected, but just because two things happen together doesn’t mean one causes the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Deceptive Practices: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Graphs, especially in politics, are often manipulated to influence opinions and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Humorous Example</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Using a funny example, like connecting unrelated things in a graph, makes the lesson more enjoyable and easier to understand.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Critical Thinking: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advises being careful and smart when analyzing graphs, as not all of them are honest or accurate.</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A graph showing the internet explorer and murder rate&#10;&#10;Description automatically generated">
            <a:extLst>
              <a:ext uri="{FF2B5EF4-FFF2-40B4-BE49-F238E27FC236}">
                <a16:creationId xmlns:a16="http://schemas.microsoft.com/office/drawing/2014/main" id="{F4690C33-B49C-1074-1B04-0228A13EE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324" y="1514030"/>
            <a:ext cx="4217276" cy="4254952"/>
          </a:xfrm>
          <a:prstGeom prst="rect">
            <a:avLst/>
          </a:prstGeom>
          <a:solidFill>
            <a:srgbClr val="FFFFFF">
              <a:shade val="85000"/>
            </a:srgbClr>
          </a:solidFill>
          <a:ln w="1905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1B53BCB2-B5B1-1BFA-C2E5-B1B35C466232}"/>
              </a:ext>
            </a:extLst>
          </p:cNvPr>
          <p:cNvSpPr txBox="1"/>
          <p:nvPr/>
        </p:nvSpPr>
        <p:spPr>
          <a:xfrm>
            <a:off x="4395019" y="252876"/>
            <a:ext cx="617465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Misleading Graphs</a:t>
            </a:r>
          </a:p>
        </p:txBody>
      </p:sp>
    </p:spTree>
    <p:extLst>
      <p:ext uri="{BB962C8B-B14F-4D97-AF65-F5344CB8AC3E}">
        <p14:creationId xmlns:p14="http://schemas.microsoft.com/office/powerpoint/2010/main" val="830426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CDC17E-F034-8D3E-2989-2D8361D79F57}"/>
              </a:ext>
            </a:extLst>
          </p:cNvPr>
          <p:cNvSpPr txBox="1"/>
          <p:nvPr/>
        </p:nvSpPr>
        <p:spPr>
          <a:xfrm>
            <a:off x="1137037" y="741082"/>
            <a:ext cx="9274512" cy="94960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Times New Roman" panose="02020603050405020304" pitchFamily="18" charset="0"/>
                <a:ea typeface="+mj-ea"/>
                <a:cs typeface="Times New Roman" panose="02020603050405020304" pitchFamily="18" charset="0"/>
              </a:rPr>
              <a:t>Measuring Variability and Spread </a:t>
            </a:r>
          </a:p>
        </p:txBody>
      </p:sp>
      <p:sp>
        <p:nvSpPr>
          <p:cNvPr id="7" name="TextBox 6">
            <a:extLst>
              <a:ext uri="{FF2B5EF4-FFF2-40B4-BE49-F238E27FC236}">
                <a16:creationId xmlns:a16="http://schemas.microsoft.com/office/drawing/2014/main" id="{BB7DDDA6-08C3-D0B4-BDFF-4E0A0184B314}"/>
              </a:ext>
            </a:extLst>
          </p:cNvPr>
          <p:cNvSpPr txBox="1"/>
          <p:nvPr/>
        </p:nvSpPr>
        <p:spPr>
          <a:xfrm>
            <a:off x="1200434" y="2136328"/>
            <a:ext cx="2118557" cy="369332"/>
          </a:xfrm>
          <a:prstGeom prst="rect">
            <a:avLst/>
          </a:prstGeom>
          <a:noFill/>
        </p:spPr>
        <p:txBody>
          <a:bodyPr wrap="square">
            <a:spAutoFit/>
          </a:bodyPr>
          <a:lstStyle/>
          <a:p>
            <a:pPr defTabSz="786384">
              <a:spcAft>
                <a:spcPts val="600"/>
              </a:spcAft>
            </a:pPr>
            <a:r>
              <a:rPr lang="en-IN" kern="1200" dirty="0">
                <a:solidFill>
                  <a:schemeClr val="tx1"/>
                </a:solidFill>
                <a:latin typeface="Times New Roman" panose="02020603050405020304" pitchFamily="18" charset="0"/>
                <a:ea typeface="+mn-ea"/>
                <a:cs typeface="Times New Roman" panose="02020603050405020304" pitchFamily="18" charset="0"/>
              </a:rPr>
              <a:t>Standard score, 𝑧 =</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CA49C64-4CC3-88F8-CC69-1B3E60E16F1C}"/>
              </a:ext>
            </a:extLst>
          </p:cNvPr>
          <p:cNvSpPr txBox="1"/>
          <p:nvPr/>
        </p:nvSpPr>
        <p:spPr>
          <a:xfrm>
            <a:off x="3221089" y="1951662"/>
            <a:ext cx="561844" cy="369332"/>
          </a:xfrm>
          <a:prstGeom prst="rect">
            <a:avLst/>
          </a:prstGeom>
          <a:noFill/>
        </p:spPr>
        <p:txBody>
          <a:bodyPr wrap="square">
            <a:spAutoFit/>
          </a:bodyPr>
          <a:lstStyle/>
          <a:p>
            <a:pPr defTabSz="786384">
              <a:spcAft>
                <a:spcPts val="600"/>
              </a:spcAft>
            </a:pPr>
            <a:r>
              <a:rPr lang="en-IN" kern="1200" dirty="0">
                <a:solidFill>
                  <a:schemeClr val="tx1"/>
                </a:solidFill>
                <a:latin typeface="+mn-lt"/>
                <a:ea typeface="+mn-ea"/>
                <a:cs typeface="+mn-cs"/>
              </a:rPr>
              <a:t>𝑥−𝜇 </a:t>
            </a:r>
            <a:endParaRPr lang="en-IN" sz="2400" dirty="0"/>
          </a:p>
        </p:txBody>
      </p:sp>
      <p:cxnSp>
        <p:nvCxnSpPr>
          <p:cNvPr id="10" name="Straight Connector 9">
            <a:extLst>
              <a:ext uri="{FF2B5EF4-FFF2-40B4-BE49-F238E27FC236}">
                <a16:creationId xmlns:a16="http://schemas.microsoft.com/office/drawing/2014/main" id="{410FB394-2E9F-D064-D0DE-4753C6FE0F25}"/>
              </a:ext>
            </a:extLst>
          </p:cNvPr>
          <p:cNvCxnSpPr>
            <a:cxnSpLocks/>
          </p:cNvCxnSpPr>
          <p:nvPr/>
        </p:nvCxnSpPr>
        <p:spPr>
          <a:xfrm>
            <a:off x="3191290" y="2327753"/>
            <a:ext cx="621442" cy="0"/>
          </a:xfrm>
          <a:prstGeom prst="line">
            <a:avLst/>
          </a:prstGeom>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BDC2D8D2-3AF8-1391-8F53-E9616EB270D3}"/>
              </a:ext>
            </a:extLst>
          </p:cNvPr>
          <p:cNvSpPr txBox="1"/>
          <p:nvPr/>
        </p:nvSpPr>
        <p:spPr>
          <a:xfrm>
            <a:off x="3318991" y="2327472"/>
            <a:ext cx="493741" cy="369332"/>
          </a:xfrm>
          <a:prstGeom prst="rect">
            <a:avLst/>
          </a:prstGeom>
          <a:noFill/>
        </p:spPr>
        <p:txBody>
          <a:bodyPr wrap="square">
            <a:spAutoFit/>
          </a:bodyPr>
          <a:lstStyle/>
          <a:p>
            <a:pPr defTabSz="786384">
              <a:spcAft>
                <a:spcPts val="600"/>
              </a:spcAft>
            </a:pPr>
            <a:r>
              <a:rPr lang="en-IN" kern="1200">
                <a:solidFill>
                  <a:schemeClr val="tx1"/>
                </a:solidFill>
                <a:latin typeface="+mn-lt"/>
                <a:ea typeface="+mn-ea"/>
                <a:cs typeface="+mn-cs"/>
              </a:rPr>
              <a:t>𝜎 ‘</a:t>
            </a:r>
            <a:endParaRPr lang="en-IN" sz="2400"/>
          </a:p>
        </p:txBody>
      </p:sp>
      <p:sp>
        <p:nvSpPr>
          <p:cNvPr id="14" name="TextBox 13">
            <a:extLst>
              <a:ext uri="{FF2B5EF4-FFF2-40B4-BE49-F238E27FC236}">
                <a16:creationId xmlns:a16="http://schemas.microsoft.com/office/drawing/2014/main" id="{05766BB8-6AB0-6A15-046C-6204B8A8B95B}"/>
              </a:ext>
            </a:extLst>
          </p:cNvPr>
          <p:cNvSpPr txBox="1"/>
          <p:nvPr/>
        </p:nvSpPr>
        <p:spPr>
          <a:xfrm>
            <a:off x="3940433" y="2203498"/>
            <a:ext cx="3191291" cy="369332"/>
          </a:xfrm>
          <a:prstGeom prst="rect">
            <a:avLst/>
          </a:prstGeom>
          <a:noFill/>
        </p:spPr>
        <p:txBody>
          <a:bodyPr wrap="square">
            <a:spAutoFit/>
          </a:bodyPr>
          <a:lstStyle/>
          <a:p>
            <a:pPr defTabSz="786384">
              <a:spcAft>
                <a:spcPts val="600"/>
              </a:spcAft>
            </a:pPr>
            <a:r>
              <a:rPr lang="en-US" kern="1200" dirty="0">
                <a:solidFill>
                  <a:schemeClr val="tx1"/>
                </a:solidFill>
                <a:latin typeface="Times New Roman" panose="02020603050405020304" pitchFamily="18" charset="0"/>
                <a:ea typeface="+mn-ea"/>
                <a:cs typeface="Times New Roman" panose="02020603050405020304" pitchFamily="18" charset="0"/>
              </a:rPr>
              <a:t># of stdevs from the mean</a:t>
            </a:r>
            <a:endParaRPr lang="en-IN" sz="2400" dirty="0">
              <a:latin typeface="Times New Roman" panose="02020603050405020304" pitchFamily="18" charset="0"/>
              <a:cs typeface="Times New Roman" panose="02020603050405020304" pitchFamily="18" charset="0"/>
            </a:endParaRPr>
          </a:p>
        </p:txBody>
      </p:sp>
      <p:pic>
        <p:nvPicPr>
          <p:cNvPr id="16" name="Picture 15" descr="A diagram of a function&#10;&#10;Description automatically generated">
            <a:extLst>
              <a:ext uri="{FF2B5EF4-FFF2-40B4-BE49-F238E27FC236}">
                <a16:creationId xmlns:a16="http://schemas.microsoft.com/office/drawing/2014/main" id="{5571FE7E-B553-0C34-6D8A-19116E74B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435" y="2807124"/>
            <a:ext cx="5149115" cy="2874384"/>
          </a:xfrm>
          <a:prstGeom prst="rect">
            <a:avLst/>
          </a:prstGeom>
        </p:spPr>
      </p:pic>
      <p:pic>
        <p:nvPicPr>
          <p:cNvPr id="18" name="Picture 17" descr="A diagram of a normal distribution&#10;&#10;Description automatically generated">
            <a:extLst>
              <a:ext uri="{FF2B5EF4-FFF2-40B4-BE49-F238E27FC236}">
                <a16:creationId xmlns:a16="http://schemas.microsoft.com/office/drawing/2014/main" id="{8ABD3B1B-151C-E9FD-2677-489110519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525" y="2807124"/>
            <a:ext cx="4379639" cy="3447626"/>
          </a:xfrm>
          <a:prstGeom prst="rect">
            <a:avLst/>
          </a:prstGeom>
        </p:spPr>
      </p:pic>
    </p:spTree>
    <p:extLst>
      <p:ext uri="{BB962C8B-B14F-4D97-AF65-F5344CB8AC3E}">
        <p14:creationId xmlns:p14="http://schemas.microsoft.com/office/powerpoint/2010/main" val="31998494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69824E-DE95-8FFB-04DC-1F687041F6CF}"/>
              </a:ext>
            </a:extLst>
          </p:cNvPr>
          <p:cNvSpPr txBox="1"/>
          <p:nvPr/>
        </p:nvSpPr>
        <p:spPr>
          <a:xfrm>
            <a:off x="1156851" y="637762"/>
            <a:ext cx="9888496" cy="900131"/>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dirty="0">
                <a:solidFill>
                  <a:schemeClr val="bg1"/>
                </a:solidFill>
                <a:latin typeface="Times New Roman" panose="02020603050405020304" pitchFamily="18" charset="0"/>
                <a:ea typeface="+mj-ea"/>
                <a:cs typeface="Times New Roman" panose="02020603050405020304" pitchFamily="18" charset="0"/>
              </a:rPr>
              <a:t>Measuring Variability and Spread</a:t>
            </a:r>
          </a:p>
        </p:txBody>
      </p:sp>
      <p:graphicFrame>
        <p:nvGraphicFramePr>
          <p:cNvPr id="7" name="Table 6">
            <a:extLst>
              <a:ext uri="{FF2B5EF4-FFF2-40B4-BE49-F238E27FC236}">
                <a16:creationId xmlns:a16="http://schemas.microsoft.com/office/drawing/2014/main" id="{8D801891-A30B-CF3D-42E6-37FDD03F42A6}"/>
              </a:ext>
            </a:extLst>
          </p:cNvPr>
          <p:cNvGraphicFramePr>
            <a:graphicFrameLocks noGrp="1"/>
          </p:cNvGraphicFramePr>
          <p:nvPr/>
        </p:nvGraphicFramePr>
        <p:xfrm>
          <a:off x="214748" y="1934642"/>
          <a:ext cx="4552952" cy="4612120"/>
        </p:xfrm>
        <a:graphic>
          <a:graphicData uri="http://schemas.openxmlformats.org/drawingml/2006/table">
            <a:tbl>
              <a:tblPr firstRow="1" bandRow="1">
                <a:tableStyleId>{5C22544A-7EE6-4342-B048-85BDC9FD1C3A}</a:tableStyleId>
              </a:tblPr>
              <a:tblGrid>
                <a:gridCol w="569119">
                  <a:extLst>
                    <a:ext uri="{9D8B030D-6E8A-4147-A177-3AD203B41FA5}">
                      <a16:colId xmlns:a16="http://schemas.microsoft.com/office/drawing/2014/main" val="3097768616"/>
                    </a:ext>
                  </a:extLst>
                </a:gridCol>
                <a:gridCol w="569119">
                  <a:extLst>
                    <a:ext uri="{9D8B030D-6E8A-4147-A177-3AD203B41FA5}">
                      <a16:colId xmlns:a16="http://schemas.microsoft.com/office/drawing/2014/main" val="2911713250"/>
                    </a:ext>
                  </a:extLst>
                </a:gridCol>
                <a:gridCol w="569119">
                  <a:extLst>
                    <a:ext uri="{9D8B030D-6E8A-4147-A177-3AD203B41FA5}">
                      <a16:colId xmlns:a16="http://schemas.microsoft.com/office/drawing/2014/main" val="3779432718"/>
                    </a:ext>
                  </a:extLst>
                </a:gridCol>
                <a:gridCol w="569119">
                  <a:extLst>
                    <a:ext uri="{9D8B030D-6E8A-4147-A177-3AD203B41FA5}">
                      <a16:colId xmlns:a16="http://schemas.microsoft.com/office/drawing/2014/main" val="1023107087"/>
                    </a:ext>
                  </a:extLst>
                </a:gridCol>
                <a:gridCol w="569119">
                  <a:extLst>
                    <a:ext uri="{9D8B030D-6E8A-4147-A177-3AD203B41FA5}">
                      <a16:colId xmlns:a16="http://schemas.microsoft.com/office/drawing/2014/main" val="707434457"/>
                    </a:ext>
                  </a:extLst>
                </a:gridCol>
                <a:gridCol w="569119">
                  <a:extLst>
                    <a:ext uri="{9D8B030D-6E8A-4147-A177-3AD203B41FA5}">
                      <a16:colId xmlns:a16="http://schemas.microsoft.com/office/drawing/2014/main" val="551647602"/>
                    </a:ext>
                  </a:extLst>
                </a:gridCol>
                <a:gridCol w="569119">
                  <a:extLst>
                    <a:ext uri="{9D8B030D-6E8A-4147-A177-3AD203B41FA5}">
                      <a16:colId xmlns:a16="http://schemas.microsoft.com/office/drawing/2014/main" val="3566535261"/>
                    </a:ext>
                  </a:extLst>
                </a:gridCol>
                <a:gridCol w="569119">
                  <a:extLst>
                    <a:ext uri="{9D8B030D-6E8A-4147-A177-3AD203B41FA5}">
                      <a16:colId xmlns:a16="http://schemas.microsoft.com/office/drawing/2014/main" val="2429797529"/>
                    </a:ext>
                  </a:extLst>
                </a:gridCol>
              </a:tblGrid>
              <a:tr h="314920">
                <a:tc gridSpan="8">
                  <a:txBody>
                    <a:bodyPr/>
                    <a:lstStyle/>
                    <a:p>
                      <a:pPr algn="ctr"/>
                      <a:r>
                        <a:rPr lang="en-IN" sz="1400" dirty="0"/>
                        <a:t>Anscombe's quartet </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1243115095"/>
                  </a:ext>
                </a:extLst>
              </a:tr>
              <a:tr h="314920">
                <a:tc gridSpan="2">
                  <a:txBody>
                    <a:bodyPr/>
                    <a:lstStyle/>
                    <a:p>
                      <a:pPr algn="ctr"/>
                      <a:r>
                        <a:rPr lang="en-US" sz="1400" dirty="0"/>
                        <a:t>I</a:t>
                      </a:r>
                      <a:endParaRPr lang="en-IN" sz="1400" dirty="0"/>
                    </a:p>
                  </a:txBody>
                  <a:tcPr>
                    <a:solidFill>
                      <a:schemeClr val="tx2">
                        <a:lumMod val="50000"/>
                        <a:lumOff val="50000"/>
                      </a:schemeClr>
                    </a:solidFill>
                  </a:tcPr>
                </a:tc>
                <a:tc hMerge="1">
                  <a:txBody>
                    <a:bodyPr/>
                    <a:lstStyle/>
                    <a:p>
                      <a:endParaRPr lang="en-IN" dirty="0"/>
                    </a:p>
                  </a:txBody>
                  <a:tcPr/>
                </a:tc>
                <a:tc gridSpan="2">
                  <a:txBody>
                    <a:bodyPr/>
                    <a:lstStyle/>
                    <a:p>
                      <a:pPr algn="ctr"/>
                      <a:r>
                        <a:rPr lang="en-US" sz="1400" dirty="0"/>
                        <a:t>II</a:t>
                      </a:r>
                      <a:endParaRPr lang="en-IN" sz="1400" dirty="0"/>
                    </a:p>
                  </a:txBody>
                  <a:tcPr>
                    <a:solidFill>
                      <a:schemeClr val="tx2">
                        <a:lumMod val="50000"/>
                        <a:lumOff val="50000"/>
                      </a:schemeClr>
                    </a:solidFill>
                  </a:tcPr>
                </a:tc>
                <a:tc hMerge="1">
                  <a:txBody>
                    <a:bodyPr/>
                    <a:lstStyle/>
                    <a:p>
                      <a:endParaRPr lang="en-IN" dirty="0"/>
                    </a:p>
                  </a:txBody>
                  <a:tcPr/>
                </a:tc>
                <a:tc gridSpan="2">
                  <a:txBody>
                    <a:bodyPr/>
                    <a:lstStyle/>
                    <a:p>
                      <a:pPr algn="ctr"/>
                      <a:r>
                        <a:rPr lang="en-US" sz="1400" dirty="0"/>
                        <a:t>III</a:t>
                      </a:r>
                      <a:endParaRPr lang="en-IN" sz="1400" dirty="0"/>
                    </a:p>
                  </a:txBody>
                  <a:tcPr>
                    <a:solidFill>
                      <a:schemeClr val="tx2">
                        <a:lumMod val="50000"/>
                        <a:lumOff val="50000"/>
                      </a:schemeClr>
                    </a:solidFill>
                  </a:tcPr>
                </a:tc>
                <a:tc hMerge="1">
                  <a:txBody>
                    <a:bodyPr/>
                    <a:lstStyle/>
                    <a:p>
                      <a:endParaRPr lang="en-IN" dirty="0"/>
                    </a:p>
                  </a:txBody>
                  <a:tcPr/>
                </a:tc>
                <a:tc gridSpan="2">
                  <a:txBody>
                    <a:bodyPr/>
                    <a:lstStyle/>
                    <a:p>
                      <a:pPr algn="ctr"/>
                      <a:r>
                        <a:rPr lang="en-US" sz="1400" dirty="0"/>
                        <a:t>IV</a:t>
                      </a:r>
                      <a:endParaRPr lang="en-IN" sz="1400" dirty="0"/>
                    </a:p>
                  </a:txBody>
                  <a:tcPr>
                    <a:solidFill>
                      <a:schemeClr val="tx2">
                        <a:lumMod val="50000"/>
                        <a:lumOff val="50000"/>
                      </a:schemeClr>
                    </a:solidFill>
                  </a:tcPr>
                </a:tc>
                <a:tc hMerge="1">
                  <a:txBody>
                    <a:bodyPr/>
                    <a:lstStyle/>
                    <a:p>
                      <a:endParaRPr lang="en-IN" dirty="0"/>
                    </a:p>
                  </a:txBody>
                  <a:tcPr/>
                </a:tc>
                <a:extLst>
                  <a:ext uri="{0D108BD9-81ED-4DB2-BD59-A6C34878D82A}">
                    <a16:rowId xmlns:a16="http://schemas.microsoft.com/office/drawing/2014/main" val="3652752786"/>
                  </a:ext>
                </a:extLst>
              </a:tr>
              <a:tr h="314920">
                <a:tc>
                  <a:txBody>
                    <a:bodyPr/>
                    <a:lstStyle/>
                    <a:p>
                      <a:pPr algn="ctr"/>
                      <a:r>
                        <a:rPr lang="en-US" sz="1400" dirty="0"/>
                        <a:t>x</a:t>
                      </a:r>
                      <a:endParaRPr lang="en-IN" sz="1400" dirty="0"/>
                    </a:p>
                  </a:txBody>
                  <a:tcPr>
                    <a:solidFill>
                      <a:schemeClr val="tx2">
                        <a:lumMod val="10000"/>
                        <a:lumOff val="90000"/>
                      </a:schemeClr>
                    </a:solidFill>
                  </a:tcPr>
                </a:tc>
                <a:tc>
                  <a:txBody>
                    <a:bodyPr/>
                    <a:lstStyle/>
                    <a:p>
                      <a:pPr algn="ctr"/>
                      <a:r>
                        <a:rPr lang="en-US" sz="1400" dirty="0"/>
                        <a:t>y</a:t>
                      </a:r>
                      <a:endParaRPr lang="en-IN" sz="1400" dirty="0"/>
                    </a:p>
                  </a:txBody>
                  <a:tcPr>
                    <a:solidFill>
                      <a:schemeClr val="tx2">
                        <a:lumMod val="10000"/>
                        <a:lumOff val="90000"/>
                      </a:schemeClr>
                    </a:solidFill>
                  </a:tcPr>
                </a:tc>
                <a:tc>
                  <a:txBody>
                    <a:bodyPr/>
                    <a:lstStyle/>
                    <a:p>
                      <a:pPr algn="ctr"/>
                      <a:r>
                        <a:rPr lang="en-US" sz="1400" dirty="0"/>
                        <a:t>x</a:t>
                      </a:r>
                      <a:endParaRPr lang="en-IN" sz="1400" dirty="0"/>
                    </a:p>
                  </a:txBody>
                  <a:tcPr>
                    <a:solidFill>
                      <a:schemeClr val="tx2">
                        <a:lumMod val="10000"/>
                        <a:lumOff val="90000"/>
                      </a:schemeClr>
                    </a:solidFill>
                  </a:tcPr>
                </a:tc>
                <a:tc>
                  <a:txBody>
                    <a:bodyPr/>
                    <a:lstStyle/>
                    <a:p>
                      <a:pPr algn="ctr"/>
                      <a:r>
                        <a:rPr lang="en-US" sz="1400" dirty="0"/>
                        <a:t>y</a:t>
                      </a:r>
                      <a:endParaRPr lang="en-IN" sz="1400" dirty="0"/>
                    </a:p>
                  </a:txBody>
                  <a:tcPr>
                    <a:solidFill>
                      <a:schemeClr val="tx2">
                        <a:lumMod val="10000"/>
                        <a:lumOff val="90000"/>
                      </a:schemeClr>
                    </a:solidFill>
                  </a:tcPr>
                </a:tc>
                <a:tc>
                  <a:txBody>
                    <a:bodyPr/>
                    <a:lstStyle/>
                    <a:p>
                      <a:pPr algn="ctr"/>
                      <a:r>
                        <a:rPr lang="en-US" sz="1400" dirty="0"/>
                        <a:t>x</a:t>
                      </a:r>
                      <a:endParaRPr lang="en-IN" sz="1400" dirty="0"/>
                    </a:p>
                  </a:txBody>
                  <a:tcPr>
                    <a:solidFill>
                      <a:schemeClr val="tx2">
                        <a:lumMod val="10000"/>
                        <a:lumOff val="90000"/>
                      </a:schemeClr>
                    </a:solidFill>
                  </a:tcPr>
                </a:tc>
                <a:tc>
                  <a:txBody>
                    <a:bodyPr/>
                    <a:lstStyle/>
                    <a:p>
                      <a:pPr algn="ctr"/>
                      <a:r>
                        <a:rPr lang="en-US" sz="1400" dirty="0"/>
                        <a:t>y</a:t>
                      </a:r>
                      <a:endParaRPr lang="en-IN" sz="1400" dirty="0"/>
                    </a:p>
                  </a:txBody>
                  <a:tcPr>
                    <a:solidFill>
                      <a:schemeClr val="tx2">
                        <a:lumMod val="10000"/>
                        <a:lumOff val="90000"/>
                      </a:schemeClr>
                    </a:solidFill>
                  </a:tcPr>
                </a:tc>
                <a:tc>
                  <a:txBody>
                    <a:bodyPr/>
                    <a:lstStyle/>
                    <a:p>
                      <a:pPr algn="ctr"/>
                      <a:r>
                        <a:rPr lang="en-US" sz="1400" dirty="0"/>
                        <a:t>x</a:t>
                      </a:r>
                      <a:endParaRPr lang="en-IN" sz="1400" dirty="0"/>
                    </a:p>
                  </a:txBody>
                  <a:tcPr>
                    <a:solidFill>
                      <a:schemeClr val="tx2">
                        <a:lumMod val="10000"/>
                        <a:lumOff val="90000"/>
                      </a:schemeClr>
                    </a:solidFill>
                  </a:tcPr>
                </a:tc>
                <a:tc>
                  <a:txBody>
                    <a:bodyPr/>
                    <a:lstStyle/>
                    <a:p>
                      <a:pPr algn="ctr"/>
                      <a:r>
                        <a:rPr lang="en-US" sz="1400" dirty="0"/>
                        <a:t>y</a:t>
                      </a:r>
                      <a:endParaRPr lang="en-IN" sz="1400" dirty="0"/>
                    </a:p>
                  </a:txBody>
                  <a:tcPr>
                    <a:solidFill>
                      <a:schemeClr val="tx2">
                        <a:lumMod val="10000"/>
                        <a:lumOff val="90000"/>
                      </a:schemeClr>
                    </a:solidFill>
                  </a:tcPr>
                </a:tc>
                <a:extLst>
                  <a:ext uri="{0D108BD9-81ED-4DB2-BD59-A6C34878D82A}">
                    <a16:rowId xmlns:a16="http://schemas.microsoft.com/office/drawing/2014/main" val="3659867213"/>
                  </a:ext>
                </a:extLst>
              </a:tr>
              <a:tr h="314920">
                <a:tc>
                  <a:txBody>
                    <a:bodyPr/>
                    <a:lstStyle/>
                    <a:p>
                      <a:pPr algn="ctr"/>
                      <a:r>
                        <a:rPr lang="en-US" sz="1400" dirty="0"/>
                        <a:t>10</a:t>
                      </a:r>
                      <a:endParaRPr lang="en-IN" sz="1400" dirty="0"/>
                    </a:p>
                  </a:txBody>
                  <a:tcPr/>
                </a:tc>
                <a:tc>
                  <a:txBody>
                    <a:bodyPr/>
                    <a:lstStyle/>
                    <a:p>
                      <a:pPr algn="ctr"/>
                      <a:r>
                        <a:rPr lang="en-US" sz="1400" dirty="0"/>
                        <a:t>8.04</a:t>
                      </a:r>
                      <a:endParaRPr lang="en-IN" sz="1400" dirty="0"/>
                    </a:p>
                  </a:txBody>
                  <a:tcPr/>
                </a:tc>
                <a:tc>
                  <a:txBody>
                    <a:bodyPr/>
                    <a:lstStyle/>
                    <a:p>
                      <a:pPr algn="ctr"/>
                      <a:r>
                        <a:rPr lang="en-US" sz="1400" dirty="0"/>
                        <a:t>10</a:t>
                      </a:r>
                      <a:endParaRPr lang="en-IN" sz="1400" dirty="0"/>
                    </a:p>
                  </a:txBody>
                  <a:tcPr/>
                </a:tc>
                <a:tc>
                  <a:txBody>
                    <a:bodyPr/>
                    <a:lstStyle/>
                    <a:p>
                      <a:pPr algn="ctr"/>
                      <a:r>
                        <a:rPr lang="en-US" sz="1400" dirty="0"/>
                        <a:t>9.1</a:t>
                      </a:r>
                      <a:endParaRPr lang="en-IN" sz="1400" dirty="0"/>
                    </a:p>
                  </a:txBody>
                  <a:tcPr/>
                </a:tc>
                <a:tc>
                  <a:txBody>
                    <a:bodyPr/>
                    <a:lstStyle/>
                    <a:p>
                      <a:pPr algn="ctr"/>
                      <a:r>
                        <a:rPr lang="en-US" sz="1400" dirty="0"/>
                        <a:t>10</a:t>
                      </a:r>
                      <a:endParaRPr lang="en-IN" sz="1400" dirty="0"/>
                    </a:p>
                  </a:txBody>
                  <a:tcPr/>
                </a:tc>
                <a:tc>
                  <a:txBody>
                    <a:bodyPr/>
                    <a:lstStyle/>
                    <a:p>
                      <a:pPr algn="ctr"/>
                      <a:r>
                        <a:rPr lang="en-US" sz="1400" dirty="0"/>
                        <a:t>7.46</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6.6</a:t>
                      </a:r>
                      <a:endParaRPr lang="en-IN" sz="1400" dirty="0"/>
                    </a:p>
                  </a:txBody>
                  <a:tcPr/>
                </a:tc>
                <a:extLst>
                  <a:ext uri="{0D108BD9-81ED-4DB2-BD59-A6C34878D82A}">
                    <a16:rowId xmlns:a16="http://schemas.microsoft.com/office/drawing/2014/main" val="1236566060"/>
                  </a:ext>
                </a:extLst>
              </a:tr>
              <a:tr h="314920">
                <a:tc>
                  <a:txBody>
                    <a:bodyPr/>
                    <a:lstStyle/>
                    <a:p>
                      <a:pPr algn="ctr"/>
                      <a:r>
                        <a:rPr lang="en-US" sz="1400" dirty="0"/>
                        <a:t>8</a:t>
                      </a:r>
                      <a:endParaRPr lang="en-IN" sz="1400" dirty="0"/>
                    </a:p>
                  </a:txBody>
                  <a:tcPr/>
                </a:tc>
                <a:tc>
                  <a:txBody>
                    <a:bodyPr/>
                    <a:lstStyle/>
                    <a:p>
                      <a:pPr algn="ctr"/>
                      <a:r>
                        <a:rPr lang="en-US" sz="1400" dirty="0"/>
                        <a:t>6.95</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8.1</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6.77</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5.8</a:t>
                      </a:r>
                      <a:endParaRPr lang="en-IN" sz="1400" dirty="0"/>
                    </a:p>
                  </a:txBody>
                  <a:tcPr/>
                </a:tc>
                <a:extLst>
                  <a:ext uri="{0D108BD9-81ED-4DB2-BD59-A6C34878D82A}">
                    <a16:rowId xmlns:a16="http://schemas.microsoft.com/office/drawing/2014/main" val="765395873"/>
                  </a:ext>
                </a:extLst>
              </a:tr>
              <a:tr h="314920">
                <a:tc>
                  <a:txBody>
                    <a:bodyPr/>
                    <a:lstStyle/>
                    <a:p>
                      <a:pPr algn="ctr"/>
                      <a:r>
                        <a:rPr lang="en-US" sz="1400" dirty="0"/>
                        <a:t>13</a:t>
                      </a:r>
                      <a:endParaRPr lang="en-IN" sz="1400" dirty="0"/>
                    </a:p>
                  </a:txBody>
                  <a:tcPr/>
                </a:tc>
                <a:tc>
                  <a:txBody>
                    <a:bodyPr/>
                    <a:lstStyle/>
                    <a:p>
                      <a:pPr algn="ctr"/>
                      <a:r>
                        <a:rPr lang="en-US" sz="1400" dirty="0"/>
                        <a:t>7.58</a:t>
                      </a:r>
                      <a:endParaRPr lang="en-IN" sz="1400" dirty="0"/>
                    </a:p>
                  </a:txBody>
                  <a:tcPr/>
                </a:tc>
                <a:tc>
                  <a:txBody>
                    <a:bodyPr/>
                    <a:lstStyle/>
                    <a:p>
                      <a:pPr algn="ctr"/>
                      <a:r>
                        <a:rPr lang="en-US" sz="1400" dirty="0"/>
                        <a:t>13</a:t>
                      </a:r>
                      <a:endParaRPr lang="en-IN" sz="1400" dirty="0"/>
                    </a:p>
                  </a:txBody>
                  <a:tcPr/>
                </a:tc>
                <a:tc>
                  <a:txBody>
                    <a:bodyPr/>
                    <a:lstStyle/>
                    <a:p>
                      <a:pPr algn="ctr"/>
                      <a:r>
                        <a:rPr lang="en-US" sz="1400" dirty="0"/>
                        <a:t>8.7</a:t>
                      </a:r>
                      <a:endParaRPr lang="en-IN" sz="1400" dirty="0"/>
                    </a:p>
                  </a:txBody>
                  <a:tcPr/>
                </a:tc>
                <a:tc>
                  <a:txBody>
                    <a:bodyPr/>
                    <a:lstStyle/>
                    <a:p>
                      <a:pPr algn="ctr"/>
                      <a:r>
                        <a:rPr lang="en-US" sz="1400" dirty="0"/>
                        <a:t>13</a:t>
                      </a:r>
                      <a:endParaRPr lang="en-IN" sz="1400" dirty="0"/>
                    </a:p>
                  </a:txBody>
                  <a:tcPr/>
                </a:tc>
                <a:tc>
                  <a:txBody>
                    <a:bodyPr/>
                    <a:lstStyle/>
                    <a:p>
                      <a:pPr algn="ctr"/>
                      <a:r>
                        <a:rPr lang="en-US" sz="1400" dirty="0"/>
                        <a:t>12.7</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7.7</a:t>
                      </a:r>
                      <a:endParaRPr lang="en-IN" sz="1400" dirty="0"/>
                    </a:p>
                  </a:txBody>
                  <a:tcPr/>
                </a:tc>
                <a:extLst>
                  <a:ext uri="{0D108BD9-81ED-4DB2-BD59-A6C34878D82A}">
                    <a16:rowId xmlns:a16="http://schemas.microsoft.com/office/drawing/2014/main" val="2429256479"/>
                  </a:ext>
                </a:extLst>
              </a:tr>
              <a:tr h="314920">
                <a:tc>
                  <a:txBody>
                    <a:bodyPr/>
                    <a:lstStyle/>
                    <a:p>
                      <a:pPr algn="ctr"/>
                      <a:r>
                        <a:rPr lang="en-US" sz="1400" dirty="0"/>
                        <a:t>9</a:t>
                      </a:r>
                      <a:endParaRPr lang="en-IN" sz="1400" dirty="0"/>
                    </a:p>
                  </a:txBody>
                  <a:tcPr/>
                </a:tc>
                <a:tc>
                  <a:txBody>
                    <a:bodyPr/>
                    <a:lstStyle/>
                    <a:p>
                      <a:pPr algn="ctr"/>
                      <a:r>
                        <a:rPr lang="en-US" sz="1400" dirty="0"/>
                        <a:t>8.81</a:t>
                      </a:r>
                      <a:endParaRPr lang="en-IN" sz="1400" dirty="0"/>
                    </a:p>
                  </a:txBody>
                  <a:tcPr/>
                </a:tc>
                <a:tc>
                  <a:txBody>
                    <a:bodyPr/>
                    <a:lstStyle/>
                    <a:p>
                      <a:pPr algn="ctr"/>
                      <a:r>
                        <a:rPr lang="en-US" sz="1400" dirty="0"/>
                        <a:t>9</a:t>
                      </a:r>
                      <a:endParaRPr lang="en-IN" sz="1400" dirty="0"/>
                    </a:p>
                  </a:txBody>
                  <a:tcPr/>
                </a:tc>
                <a:tc>
                  <a:txBody>
                    <a:bodyPr/>
                    <a:lstStyle/>
                    <a:p>
                      <a:pPr algn="ctr"/>
                      <a:r>
                        <a:rPr lang="en-US" sz="1400" dirty="0"/>
                        <a:t>8.8</a:t>
                      </a:r>
                      <a:endParaRPr lang="en-IN" sz="1400" dirty="0"/>
                    </a:p>
                  </a:txBody>
                  <a:tcPr/>
                </a:tc>
                <a:tc>
                  <a:txBody>
                    <a:bodyPr/>
                    <a:lstStyle/>
                    <a:p>
                      <a:pPr algn="ctr"/>
                      <a:r>
                        <a:rPr lang="en-US" sz="1400" dirty="0"/>
                        <a:t>9</a:t>
                      </a:r>
                      <a:endParaRPr lang="en-IN" sz="1400" dirty="0"/>
                    </a:p>
                  </a:txBody>
                  <a:tcPr/>
                </a:tc>
                <a:tc>
                  <a:txBody>
                    <a:bodyPr/>
                    <a:lstStyle/>
                    <a:p>
                      <a:pPr algn="ctr"/>
                      <a:r>
                        <a:rPr lang="en-US" sz="1400" dirty="0"/>
                        <a:t>7.11</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8.8</a:t>
                      </a:r>
                      <a:endParaRPr lang="en-IN" sz="1400" dirty="0"/>
                    </a:p>
                  </a:txBody>
                  <a:tcPr/>
                </a:tc>
                <a:extLst>
                  <a:ext uri="{0D108BD9-81ED-4DB2-BD59-A6C34878D82A}">
                    <a16:rowId xmlns:a16="http://schemas.microsoft.com/office/drawing/2014/main" val="2533042675"/>
                  </a:ext>
                </a:extLst>
              </a:tr>
              <a:tr h="314920">
                <a:tc>
                  <a:txBody>
                    <a:bodyPr/>
                    <a:lstStyle/>
                    <a:p>
                      <a:pPr algn="ctr"/>
                      <a:r>
                        <a:rPr lang="en-US" sz="1400" dirty="0"/>
                        <a:t>11</a:t>
                      </a:r>
                      <a:endParaRPr lang="en-IN" sz="1400" dirty="0"/>
                    </a:p>
                  </a:txBody>
                  <a:tcPr/>
                </a:tc>
                <a:tc>
                  <a:txBody>
                    <a:bodyPr/>
                    <a:lstStyle/>
                    <a:p>
                      <a:pPr algn="ctr"/>
                      <a:r>
                        <a:rPr lang="en-US" sz="1400" dirty="0"/>
                        <a:t>8.33</a:t>
                      </a:r>
                      <a:endParaRPr lang="en-IN" sz="1400" dirty="0"/>
                    </a:p>
                  </a:txBody>
                  <a:tcPr/>
                </a:tc>
                <a:tc>
                  <a:txBody>
                    <a:bodyPr/>
                    <a:lstStyle/>
                    <a:p>
                      <a:pPr algn="ctr"/>
                      <a:r>
                        <a:rPr lang="en-US" sz="1400" dirty="0"/>
                        <a:t>11</a:t>
                      </a:r>
                      <a:endParaRPr lang="en-IN" sz="1400" dirty="0"/>
                    </a:p>
                  </a:txBody>
                  <a:tcPr/>
                </a:tc>
                <a:tc>
                  <a:txBody>
                    <a:bodyPr/>
                    <a:lstStyle/>
                    <a:p>
                      <a:pPr algn="ctr"/>
                      <a:r>
                        <a:rPr lang="en-US" sz="1400" dirty="0"/>
                        <a:t>9.3</a:t>
                      </a:r>
                      <a:endParaRPr lang="en-IN" sz="1400" dirty="0"/>
                    </a:p>
                  </a:txBody>
                  <a:tcPr/>
                </a:tc>
                <a:tc>
                  <a:txBody>
                    <a:bodyPr/>
                    <a:lstStyle/>
                    <a:p>
                      <a:pPr algn="ctr"/>
                      <a:r>
                        <a:rPr lang="en-US" sz="1400" dirty="0"/>
                        <a:t>11</a:t>
                      </a:r>
                      <a:endParaRPr lang="en-IN" sz="1400" dirty="0"/>
                    </a:p>
                  </a:txBody>
                  <a:tcPr/>
                </a:tc>
                <a:tc>
                  <a:txBody>
                    <a:bodyPr/>
                    <a:lstStyle/>
                    <a:p>
                      <a:pPr algn="ctr"/>
                      <a:r>
                        <a:rPr lang="en-US" sz="1400" dirty="0"/>
                        <a:t>7.81</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8.5</a:t>
                      </a:r>
                      <a:endParaRPr lang="en-IN" sz="1400" dirty="0"/>
                    </a:p>
                  </a:txBody>
                  <a:tcPr/>
                </a:tc>
                <a:extLst>
                  <a:ext uri="{0D108BD9-81ED-4DB2-BD59-A6C34878D82A}">
                    <a16:rowId xmlns:a16="http://schemas.microsoft.com/office/drawing/2014/main" val="1504366378"/>
                  </a:ext>
                </a:extLst>
              </a:tr>
              <a:tr h="314920">
                <a:tc>
                  <a:txBody>
                    <a:bodyPr/>
                    <a:lstStyle/>
                    <a:p>
                      <a:pPr algn="ctr"/>
                      <a:r>
                        <a:rPr lang="en-US" sz="1400" dirty="0"/>
                        <a:t>14</a:t>
                      </a:r>
                      <a:endParaRPr lang="en-IN" sz="1400" dirty="0"/>
                    </a:p>
                  </a:txBody>
                  <a:tcPr/>
                </a:tc>
                <a:tc>
                  <a:txBody>
                    <a:bodyPr/>
                    <a:lstStyle/>
                    <a:p>
                      <a:pPr algn="ctr"/>
                      <a:r>
                        <a:rPr lang="en-US" sz="1400" dirty="0"/>
                        <a:t>9.96</a:t>
                      </a:r>
                      <a:endParaRPr lang="en-IN" sz="1400" dirty="0"/>
                    </a:p>
                  </a:txBody>
                  <a:tcPr/>
                </a:tc>
                <a:tc>
                  <a:txBody>
                    <a:bodyPr/>
                    <a:lstStyle/>
                    <a:p>
                      <a:pPr algn="ctr"/>
                      <a:r>
                        <a:rPr lang="en-US" sz="1400" dirty="0"/>
                        <a:t>14</a:t>
                      </a:r>
                      <a:endParaRPr lang="en-IN" sz="1400" dirty="0"/>
                    </a:p>
                  </a:txBody>
                  <a:tcPr/>
                </a:tc>
                <a:tc>
                  <a:txBody>
                    <a:bodyPr/>
                    <a:lstStyle/>
                    <a:p>
                      <a:pPr algn="ctr"/>
                      <a:r>
                        <a:rPr lang="en-US" sz="1400" dirty="0"/>
                        <a:t>8.1</a:t>
                      </a:r>
                      <a:endParaRPr lang="en-IN" sz="1400" dirty="0"/>
                    </a:p>
                  </a:txBody>
                  <a:tcPr/>
                </a:tc>
                <a:tc>
                  <a:txBody>
                    <a:bodyPr/>
                    <a:lstStyle/>
                    <a:p>
                      <a:pPr algn="ctr"/>
                      <a:r>
                        <a:rPr lang="en-US" sz="1400" dirty="0"/>
                        <a:t>14</a:t>
                      </a:r>
                      <a:endParaRPr lang="en-IN" sz="1400" dirty="0"/>
                    </a:p>
                  </a:txBody>
                  <a:tcPr/>
                </a:tc>
                <a:tc>
                  <a:txBody>
                    <a:bodyPr/>
                    <a:lstStyle/>
                    <a:p>
                      <a:pPr algn="ctr"/>
                      <a:r>
                        <a:rPr lang="en-US" sz="1400" dirty="0"/>
                        <a:t>8.84</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8.5</a:t>
                      </a:r>
                      <a:endParaRPr lang="en-IN" sz="1400" dirty="0"/>
                    </a:p>
                  </a:txBody>
                  <a:tcPr/>
                </a:tc>
                <a:extLst>
                  <a:ext uri="{0D108BD9-81ED-4DB2-BD59-A6C34878D82A}">
                    <a16:rowId xmlns:a16="http://schemas.microsoft.com/office/drawing/2014/main" val="3880978755"/>
                  </a:ext>
                </a:extLst>
              </a:tr>
              <a:tr h="314920">
                <a:tc>
                  <a:txBody>
                    <a:bodyPr/>
                    <a:lstStyle/>
                    <a:p>
                      <a:pPr algn="ctr"/>
                      <a:r>
                        <a:rPr lang="en-US" sz="1400" dirty="0"/>
                        <a:t>6</a:t>
                      </a:r>
                      <a:endParaRPr lang="en-IN" sz="1400" dirty="0"/>
                    </a:p>
                  </a:txBody>
                  <a:tcPr/>
                </a:tc>
                <a:tc>
                  <a:txBody>
                    <a:bodyPr/>
                    <a:lstStyle/>
                    <a:p>
                      <a:pPr algn="ctr"/>
                      <a:r>
                        <a:rPr lang="en-US" sz="1400" dirty="0"/>
                        <a:t>7.24</a:t>
                      </a:r>
                      <a:endParaRPr lang="en-IN" sz="1400" dirty="0"/>
                    </a:p>
                  </a:txBody>
                  <a:tcPr/>
                </a:tc>
                <a:tc>
                  <a:txBody>
                    <a:bodyPr/>
                    <a:lstStyle/>
                    <a:p>
                      <a:pPr algn="ctr"/>
                      <a:r>
                        <a:rPr lang="en-US" sz="1400" dirty="0"/>
                        <a:t>6</a:t>
                      </a:r>
                      <a:endParaRPr lang="en-IN" sz="1400" dirty="0"/>
                    </a:p>
                  </a:txBody>
                  <a:tcPr/>
                </a:tc>
                <a:tc>
                  <a:txBody>
                    <a:bodyPr/>
                    <a:lstStyle/>
                    <a:p>
                      <a:pPr algn="ctr"/>
                      <a:r>
                        <a:rPr lang="en-US" sz="1400" dirty="0"/>
                        <a:t>6.1</a:t>
                      </a:r>
                      <a:endParaRPr lang="en-IN" sz="1400" dirty="0"/>
                    </a:p>
                  </a:txBody>
                  <a:tcPr/>
                </a:tc>
                <a:tc>
                  <a:txBody>
                    <a:bodyPr/>
                    <a:lstStyle/>
                    <a:p>
                      <a:pPr algn="ctr"/>
                      <a:r>
                        <a:rPr lang="en-US" sz="1400" dirty="0"/>
                        <a:t>6</a:t>
                      </a:r>
                      <a:endParaRPr lang="en-IN" sz="1400" dirty="0"/>
                    </a:p>
                  </a:txBody>
                  <a:tcPr/>
                </a:tc>
                <a:tc>
                  <a:txBody>
                    <a:bodyPr/>
                    <a:lstStyle/>
                    <a:p>
                      <a:pPr algn="ctr"/>
                      <a:r>
                        <a:rPr lang="en-US" sz="1400" dirty="0"/>
                        <a:t>6.08</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5.3</a:t>
                      </a:r>
                      <a:endParaRPr lang="en-IN" sz="1400" dirty="0"/>
                    </a:p>
                  </a:txBody>
                  <a:tcPr/>
                </a:tc>
                <a:extLst>
                  <a:ext uri="{0D108BD9-81ED-4DB2-BD59-A6C34878D82A}">
                    <a16:rowId xmlns:a16="http://schemas.microsoft.com/office/drawing/2014/main" val="72909136"/>
                  </a:ext>
                </a:extLst>
              </a:tr>
              <a:tr h="314920">
                <a:tc>
                  <a:txBody>
                    <a:bodyPr/>
                    <a:lstStyle/>
                    <a:p>
                      <a:pPr algn="ctr"/>
                      <a:r>
                        <a:rPr lang="en-US" sz="1400" dirty="0"/>
                        <a:t>4</a:t>
                      </a:r>
                      <a:endParaRPr lang="en-IN" sz="1400" dirty="0"/>
                    </a:p>
                  </a:txBody>
                  <a:tcPr/>
                </a:tc>
                <a:tc>
                  <a:txBody>
                    <a:bodyPr/>
                    <a:lstStyle/>
                    <a:p>
                      <a:pPr algn="ctr"/>
                      <a:r>
                        <a:rPr lang="en-US" sz="1400" dirty="0"/>
                        <a:t>4.26</a:t>
                      </a:r>
                      <a:endParaRPr lang="en-IN" sz="1400" dirty="0"/>
                    </a:p>
                  </a:txBody>
                  <a:tcPr/>
                </a:tc>
                <a:tc>
                  <a:txBody>
                    <a:bodyPr/>
                    <a:lstStyle/>
                    <a:p>
                      <a:pPr algn="ctr"/>
                      <a:r>
                        <a:rPr lang="en-US" sz="1400" dirty="0"/>
                        <a:t>4</a:t>
                      </a:r>
                      <a:endParaRPr lang="en-IN" sz="1400" dirty="0"/>
                    </a:p>
                  </a:txBody>
                  <a:tcPr/>
                </a:tc>
                <a:tc>
                  <a:txBody>
                    <a:bodyPr/>
                    <a:lstStyle/>
                    <a:p>
                      <a:pPr algn="ctr"/>
                      <a:r>
                        <a:rPr lang="en-US" sz="1400" dirty="0"/>
                        <a:t>3.1</a:t>
                      </a:r>
                      <a:endParaRPr lang="en-IN" sz="1400" dirty="0"/>
                    </a:p>
                  </a:txBody>
                  <a:tcPr/>
                </a:tc>
                <a:tc>
                  <a:txBody>
                    <a:bodyPr/>
                    <a:lstStyle/>
                    <a:p>
                      <a:pPr algn="ctr"/>
                      <a:r>
                        <a:rPr lang="en-US" sz="1400" dirty="0"/>
                        <a:t>4</a:t>
                      </a:r>
                      <a:endParaRPr lang="en-IN" sz="1400" dirty="0"/>
                    </a:p>
                  </a:txBody>
                  <a:tcPr/>
                </a:tc>
                <a:tc>
                  <a:txBody>
                    <a:bodyPr/>
                    <a:lstStyle/>
                    <a:p>
                      <a:pPr algn="ctr"/>
                      <a:r>
                        <a:rPr lang="en-US" sz="1400" dirty="0"/>
                        <a:t>5.39</a:t>
                      </a:r>
                      <a:endParaRPr lang="en-IN" sz="1400" dirty="0"/>
                    </a:p>
                  </a:txBody>
                  <a:tcPr/>
                </a:tc>
                <a:tc>
                  <a:txBody>
                    <a:bodyPr/>
                    <a:lstStyle/>
                    <a:p>
                      <a:pPr algn="ctr"/>
                      <a:r>
                        <a:rPr lang="en-US" sz="1400" dirty="0"/>
                        <a:t>19</a:t>
                      </a:r>
                      <a:endParaRPr lang="en-IN" sz="1400" dirty="0"/>
                    </a:p>
                  </a:txBody>
                  <a:tcPr/>
                </a:tc>
                <a:tc>
                  <a:txBody>
                    <a:bodyPr/>
                    <a:lstStyle/>
                    <a:p>
                      <a:pPr algn="ctr"/>
                      <a:r>
                        <a:rPr lang="en-US" sz="1400" dirty="0"/>
                        <a:t>13</a:t>
                      </a:r>
                      <a:endParaRPr lang="en-IN" sz="1400" dirty="0"/>
                    </a:p>
                  </a:txBody>
                  <a:tcPr/>
                </a:tc>
                <a:extLst>
                  <a:ext uri="{0D108BD9-81ED-4DB2-BD59-A6C34878D82A}">
                    <a16:rowId xmlns:a16="http://schemas.microsoft.com/office/drawing/2014/main" val="2792261430"/>
                  </a:ext>
                </a:extLst>
              </a:tr>
              <a:tr h="314920">
                <a:tc>
                  <a:txBody>
                    <a:bodyPr/>
                    <a:lstStyle/>
                    <a:p>
                      <a:pPr algn="ctr"/>
                      <a:r>
                        <a:rPr lang="en-US" sz="1400" dirty="0"/>
                        <a:t>12</a:t>
                      </a:r>
                      <a:endParaRPr lang="en-IN" sz="1400" dirty="0"/>
                    </a:p>
                  </a:txBody>
                  <a:tcPr/>
                </a:tc>
                <a:tc>
                  <a:txBody>
                    <a:bodyPr/>
                    <a:lstStyle/>
                    <a:p>
                      <a:pPr algn="ctr"/>
                      <a:r>
                        <a:rPr lang="en-US" sz="1400" dirty="0"/>
                        <a:t>10.08</a:t>
                      </a:r>
                      <a:endParaRPr lang="en-IN" sz="1400" dirty="0"/>
                    </a:p>
                  </a:txBody>
                  <a:tcPr/>
                </a:tc>
                <a:tc>
                  <a:txBody>
                    <a:bodyPr/>
                    <a:lstStyle/>
                    <a:p>
                      <a:pPr algn="ctr"/>
                      <a:r>
                        <a:rPr lang="en-US" sz="1400" dirty="0"/>
                        <a:t>12</a:t>
                      </a:r>
                      <a:endParaRPr lang="en-IN" sz="1400" dirty="0"/>
                    </a:p>
                  </a:txBody>
                  <a:tcPr/>
                </a:tc>
                <a:tc>
                  <a:txBody>
                    <a:bodyPr/>
                    <a:lstStyle/>
                    <a:p>
                      <a:pPr algn="ctr"/>
                      <a:r>
                        <a:rPr lang="en-US" sz="1400" dirty="0"/>
                        <a:t>9.1</a:t>
                      </a:r>
                      <a:endParaRPr lang="en-IN" sz="1400" dirty="0"/>
                    </a:p>
                  </a:txBody>
                  <a:tcPr/>
                </a:tc>
                <a:tc>
                  <a:txBody>
                    <a:bodyPr/>
                    <a:lstStyle/>
                    <a:p>
                      <a:pPr algn="ctr"/>
                      <a:r>
                        <a:rPr lang="en-US" sz="1400" dirty="0"/>
                        <a:t>12</a:t>
                      </a:r>
                      <a:endParaRPr lang="en-IN" sz="1400" dirty="0"/>
                    </a:p>
                  </a:txBody>
                  <a:tcPr/>
                </a:tc>
                <a:tc>
                  <a:txBody>
                    <a:bodyPr/>
                    <a:lstStyle/>
                    <a:p>
                      <a:pPr algn="ctr"/>
                      <a:r>
                        <a:rPr lang="en-US" sz="1400" dirty="0"/>
                        <a:t>8.15</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5.6</a:t>
                      </a:r>
                      <a:endParaRPr lang="en-IN" sz="1400" dirty="0"/>
                    </a:p>
                  </a:txBody>
                  <a:tcPr/>
                </a:tc>
                <a:extLst>
                  <a:ext uri="{0D108BD9-81ED-4DB2-BD59-A6C34878D82A}">
                    <a16:rowId xmlns:a16="http://schemas.microsoft.com/office/drawing/2014/main" val="3741567364"/>
                  </a:ext>
                </a:extLst>
              </a:tr>
              <a:tr h="314920">
                <a:tc>
                  <a:txBody>
                    <a:bodyPr/>
                    <a:lstStyle/>
                    <a:p>
                      <a:pPr algn="ctr"/>
                      <a:r>
                        <a:rPr lang="en-US" sz="1400" dirty="0"/>
                        <a:t>7</a:t>
                      </a:r>
                      <a:endParaRPr lang="en-IN" sz="1400" dirty="0"/>
                    </a:p>
                  </a:txBody>
                  <a:tcPr/>
                </a:tc>
                <a:tc>
                  <a:txBody>
                    <a:bodyPr/>
                    <a:lstStyle/>
                    <a:p>
                      <a:pPr algn="ctr"/>
                      <a:r>
                        <a:rPr lang="en-US" sz="1400" dirty="0"/>
                        <a:t>4.82</a:t>
                      </a:r>
                      <a:endParaRPr lang="en-IN" sz="1400" dirty="0"/>
                    </a:p>
                  </a:txBody>
                  <a:tcPr/>
                </a:tc>
                <a:tc>
                  <a:txBody>
                    <a:bodyPr/>
                    <a:lstStyle/>
                    <a:p>
                      <a:pPr algn="ctr"/>
                      <a:r>
                        <a:rPr lang="en-US" sz="1400" dirty="0"/>
                        <a:t>7</a:t>
                      </a:r>
                      <a:endParaRPr lang="en-IN" sz="1400" dirty="0"/>
                    </a:p>
                  </a:txBody>
                  <a:tcPr/>
                </a:tc>
                <a:tc>
                  <a:txBody>
                    <a:bodyPr/>
                    <a:lstStyle/>
                    <a:p>
                      <a:pPr algn="ctr"/>
                      <a:r>
                        <a:rPr lang="en-US" sz="1400" dirty="0"/>
                        <a:t>7.3</a:t>
                      </a:r>
                      <a:endParaRPr lang="en-IN" sz="1400" dirty="0"/>
                    </a:p>
                  </a:txBody>
                  <a:tcPr/>
                </a:tc>
                <a:tc>
                  <a:txBody>
                    <a:bodyPr/>
                    <a:lstStyle/>
                    <a:p>
                      <a:pPr algn="ctr"/>
                      <a:r>
                        <a:rPr lang="en-US" sz="1400" dirty="0"/>
                        <a:t>7</a:t>
                      </a:r>
                      <a:endParaRPr lang="en-IN" sz="1400" dirty="0"/>
                    </a:p>
                  </a:txBody>
                  <a:tcPr/>
                </a:tc>
                <a:tc>
                  <a:txBody>
                    <a:bodyPr/>
                    <a:lstStyle/>
                    <a:p>
                      <a:pPr algn="ctr"/>
                      <a:r>
                        <a:rPr lang="en-US" sz="1400" dirty="0"/>
                        <a:t>6.42</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7.9</a:t>
                      </a:r>
                      <a:endParaRPr lang="en-IN" sz="1400" dirty="0"/>
                    </a:p>
                  </a:txBody>
                  <a:tcPr/>
                </a:tc>
                <a:extLst>
                  <a:ext uri="{0D108BD9-81ED-4DB2-BD59-A6C34878D82A}">
                    <a16:rowId xmlns:a16="http://schemas.microsoft.com/office/drawing/2014/main" val="691651024"/>
                  </a:ext>
                </a:extLst>
              </a:tr>
              <a:tr h="314920">
                <a:tc>
                  <a:txBody>
                    <a:bodyPr/>
                    <a:lstStyle/>
                    <a:p>
                      <a:pPr algn="ctr"/>
                      <a:r>
                        <a:rPr lang="en-US" sz="1400" dirty="0"/>
                        <a:t>5</a:t>
                      </a:r>
                      <a:endParaRPr lang="en-IN" sz="1400" dirty="0"/>
                    </a:p>
                  </a:txBody>
                  <a:tcPr/>
                </a:tc>
                <a:tc>
                  <a:txBody>
                    <a:bodyPr/>
                    <a:lstStyle/>
                    <a:p>
                      <a:pPr algn="ctr"/>
                      <a:r>
                        <a:rPr lang="en-US" sz="1400" dirty="0"/>
                        <a:t>5.68</a:t>
                      </a:r>
                      <a:endParaRPr lang="en-IN" sz="1400" dirty="0"/>
                    </a:p>
                  </a:txBody>
                  <a:tcPr/>
                </a:tc>
                <a:tc>
                  <a:txBody>
                    <a:bodyPr/>
                    <a:lstStyle/>
                    <a:p>
                      <a:pPr algn="ctr"/>
                      <a:r>
                        <a:rPr lang="en-US" sz="1400" dirty="0"/>
                        <a:t>5</a:t>
                      </a:r>
                      <a:endParaRPr lang="en-IN" sz="1400" dirty="0"/>
                    </a:p>
                  </a:txBody>
                  <a:tcPr/>
                </a:tc>
                <a:tc>
                  <a:txBody>
                    <a:bodyPr/>
                    <a:lstStyle/>
                    <a:p>
                      <a:pPr algn="ctr"/>
                      <a:r>
                        <a:rPr lang="en-US" sz="1400" dirty="0"/>
                        <a:t>4.7</a:t>
                      </a:r>
                      <a:endParaRPr lang="en-IN" sz="1400" dirty="0"/>
                    </a:p>
                  </a:txBody>
                  <a:tcPr/>
                </a:tc>
                <a:tc>
                  <a:txBody>
                    <a:bodyPr/>
                    <a:lstStyle/>
                    <a:p>
                      <a:pPr algn="ctr"/>
                      <a:r>
                        <a:rPr lang="en-US" sz="1400" dirty="0"/>
                        <a:t>5</a:t>
                      </a:r>
                      <a:endParaRPr lang="en-IN" sz="1400" dirty="0"/>
                    </a:p>
                  </a:txBody>
                  <a:tcPr/>
                </a:tc>
                <a:tc>
                  <a:txBody>
                    <a:bodyPr/>
                    <a:lstStyle/>
                    <a:p>
                      <a:pPr algn="ctr"/>
                      <a:r>
                        <a:rPr lang="en-US" sz="1400" dirty="0"/>
                        <a:t>5.73</a:t>
                      </a:r>
                      <a:endParaRPr lang="en-IN" sz="1400" dirty="0"/>
                    </a:p>
                  </a:txBody>
                  <a:tcPr/>
                </a:tc>
                <a:tc>
                  <a:txBody>
                    <a:bodyPr/>
                    <a:lstStyle/>
                    <a:p>
                      <a:pPr algn="ctr"/>
                      <a:r>
                        <a:rPr lang="en-US" sz="1400" dirty="0"/>
                        <a:t>8</a:t>
                      </a:r>
                      <a:endParaRPr lang="en-IN" sz="1400" dirty="0"/>
                    </a:p>
                  </a:txBody>
                  <a:tcPr/>
                </a:tc>
                <a:tc>
                  <a:txBody>
                    <a:bodyPr/>
                    <a:lstStyle/>
                    <a:p>
                      <a:pPr algn="ctr"/>
                      <a:r>
                        <a:rPr lang="en-US" sz="1400" dirty="0"/>
                        <a:t>6.9</a:t>
                      </a:r>
                      <a:endParaRPr lang="en-IN" sz="1400" dirty="0"/>
                    </a:p>
                  </a:txBody>
                  <a:tcPr/>
                </a:tc>
                <a:extLst>
                  <a:ext uri="{0D108BD9-81ED-4DB2-BD59-A6C34878D82A}">
                    <a16:rowId xmlns:a16="http://schemas.microsoft.com/office/drawing/2014/main" val="3580453406"/>
                  </a:ext>
                </a:extLst>
              </a:tr>
            </a:tbl>
          </a:graphicData>
        </a:graphic>
      </p:graphicFrame>
      <p:graphicFrame>
        <p:nvGraphicFramePr>
          <p:cNvPr id="10" name="Table 9">
            <a:extLst>
              <a:ext uri="{FF2B5EF4-FFF2-40B4-BE49-F238E27FC236}">
                <a16:creationId xmlns:a16="http://schemas.microsoft.com/office/drawing/2014/main" id="{F60F21BC-2365-80AD-C2ED-1B0701DCBAF2}"/>
              </a:ext>
            </a:extLst>
          </p:cNvPr>
          <p:cNvGraphicFramePr>
            <a:graphicFrameLocks noGrp="1"/>
          </p:cNvGraphicFramePr>
          <p:nvPr/>
        </p:nvGraphicFramePr>
        <p:xfrm>
          <a:off x="5324040" y="1748094"/>
          <a:ext cx="6239310" cy="2103120"/>
        </p:xfrm>
        <a:graphic>
          <a:graphicData uri="http://schemas.openxmlformats.org/drawingml/2006/table">
            <a:tbl>
              <a:tblPr firstRow="1" bandRow="1">
                <a:tableStyleId>{5C22544A-7EE6-4342-B048-85BDC9FD1C3A}</a:tableStyleId>
              </a:tblPr>
              <a:tblGrid>
                <a:gridCol w="3119655">
                  <a:extLst>
                    <a:ext uri="{9D8B030D-6E8A-4147-A177-3AD203B41FA5}">
                      <a16:colId xmlns:a16="http://schemas.microsoft.com/office/drawing/2014/main" val="4042530550"/>
                    </a:ext>
                  </a:extLst>
                </a:gridCol>
                <a:gridCol w="3119655">
                  <a:extLst>
                    <a:ext uri="{9D8B030D-6E8A-4147-A177-3AD203B41FA5}">
                      <a16:colId xmlns:a16="http://schemas.microsoft.com/office/drawing/2014/main" val="107756494"/>
                    </a:ext>
                  </a:extLst>
                </a:gridCol>
              </a:tblGrid>
              <a:tr h="238078">
                <a:tc>
                  <a:txBody>
                    <a:bodyPr/>
                    <a:lstStyle/>
                    <a:p>
                      <a:r>
                        <a:rPr lang="en-IN" sz="1200" dirty="0"/>
                        <a:t>Property </a:t>
                      </a:r>
                    </a:p>
                  </a:txBody>
                  <a:tcPr/>
                </a:tc>
                <a:tc>
                  <a:txBody>
                    <a:bodyPr/>
                    <a:lstStyle/>
                    <a:p>
                      <a:r>
                        <a:rPr lang="en-IN" sz="1200" dirty="0"/>
                        <a:t>Value</a:t>
                      </a:r>
                    </a:p>
                  </a:txBody>
                  <a:tcPr/>
                </a:tc>
                <a:extLst>
                  <a:ext uri="{0D108BD9-81ED-4DB2-BD59-A6C34878D82A}">
                    <a16:rowId xmlns:a16="http://schemas.microsoft.com/office/drawing/2014/main" val="3117714172"/>
                  </a:ext>
                </a:extLst>
              </a:tr>
              <a:tr h="238078">
                <a:tc>
                  <a:txBody>
                    <a:bodyPr/>
                    <a:lstStyle/>
                    <a:p>
                      <a:r>
                        <a:rPr lang="en-US" sz="1200" dirty="0"/>
                        <a:t>Mean of x in each case </a:t>
                      </a:r>
                      <a:endParaRPr lang="en-IN" sz="1200" dirty="0"/>
                    </a:p>
                  </a:txBody>
                  <a:tcPr/>
                </a:tc>
                <a:tc>
                  <a:txBody>
                    <a:bodyPr/>
                    <a:lstStyle/>
                    <a:p>
                      <a:r>
                        <a:rPr lang="en-IN" sz="1200" dirty="0"/>
                        <a:t>9 (exact)</a:t>
                      </a:r>
                    </a:p>
                  </a:txBody>
                  <a:tcPr/>
                </a:tc>
                <a:extLst>
                  <a:ext uri="{0D108BD9-81ED-4DB2-BD59-A6C34878D82A}">
                    <a16:rowId xmlns:a16="http://schemas.microsoft.com/office/drawing/2014/main" val="2106867571"/>
                  </a:ext>
                </a:extLst>
              </a:tr>
              <a:tr h="272361">
                <a:tc>
                  <a:txBody>
                    <a:bodyPr/>
                    <a:lstStyle/>
                    <a:p>
                      <a:r>
                        <a:rPr lang="en-US" sz="1200" dirty="0"/>
                        <a:t>Sample variance of x in each case </a:t>
                      </a:r>
                      <a:endParaRPr lang="en-IN" sz="1200" dirty="0"/>
                    </a:p>
                  </a:txBody>
                  <a:tcPr/>
                </a:tc>
                <a:tc>
                  <a:txBody>
                    <a:bodyPr/>
                    <a:lstStyle/>
                    <a:p>
                      <a:r>
                        <a:rPr lang="en-IN" sz="1200" dirty="0"/>
                        <a:t>11 (exact) </a:t>
                      </a:r>
                    </a:p>
                  </a:txBody>
                  <a:tcPr/>
                </a:tc>
                <a:extLst>
                  <a:ext uri="{0D108BD9-81ED-4DB2-BD59-A6C34878D82A}">
                    <a16:rowId xmlns:a16="http://schemas.microsoft.com/office/drawing/2014/main" val="3827309516"/>
                  </a:ext>
                </a:extLst>
              </a:tr>
              <a:tr h="238078">
                <a:tc>
                  <a:txBody>
                    <a:bodyPr/>
                    <a:lstStyle/>
                    <a:p>
                      <a:r>
                        <a:rPr lang="en-US" sz="1200" dirty="0"/>
                        <a:t>Mean of y in each case</a:t>
                      </a:r>
                      <a:endParaRPr lang="en-IN" sz="1200" dirty="0"/>
                    </a:p>
                  </a:txBody>
                  <a:tcPr/>
                </a:tc>
                <a:tc>
                  <a:txBody>
                    <a:bodyPr/>
                    <a:lstStyle/>
                    <a:p>
                      <a:r>
                        <a:rPr lang="en-IN" sz="1200" dirty="0"/>
                        <a:t>7.50 (to 2 decimal places)</a:t>
                      </a:r>
                    </a:p>
                  </a:txBody>
                  <a:tcPr/>
                </a:tc>
                <a:extLst>
                  <a:ext uri="{0D108BD9-81ED-4DB2-BD59-A6C34878D82A}">
                    <a16:rowId xmlns:a16="http://schemas.microsoft.com/office/drawing/2014/main" val="4148904546"/>
                  </a:ext>
                </a:extLst>
              </a:tr>
              <a:tr h="272361">
                <a:tc>
                  <a:txBody>
                    <a:bodyPr/>
                    <a:lstStyle/>
                    <a:p>
                      <a:r>
                        <a:rPr lang="en-US" sz="1200" dirty="0"/>
                        <a:t>Sample variance of y in each case </a:t>
                      </a:r>
                      <a:endParaRPr lang="en-IN" sz="1200" dirty="0"/>
                    </a:p>
                  </a:txBody>
                  <a:tcPr/>
                </a:tc>
                <a:tc>
                  <a:txBody>
                    <a:bodyPr/>
                    <a:lstStyle/>
                    <a:p>
                      <a:r>
                        <a:rPr lang="en-US" sz="1200" dirty="0"/>
                        <a:t>4.122 or 4.127 (to 3 decimal places)</a:t>
                      </a:r>
                      <a:endParaRPr lang="en-IN" sz="1200" dirty="0"/>
                    </a:p>
                  </a:txBody>
                  <a:tcPr/>
                </a:tc>
                <a:extLst>
                  <a:ext uri="{0D108BD9-81ED-4DB2-BD59-A6C34878D82A}">
                    <a16:rowId xmlns:a16="http://schemas.microsoft.com/office/drawing/2014/main" val="1597313329"/>
                  </a:ext>
                </a:extLst>
              </a:tr>
              <a:tr h="272361">
                <a:tc>
                  <a:txBody>
                    <a:bodyPr/>
                    <a:lstStyle/>
                    <a:p>
                      <a:r>
                        <a:rPr lang="en-US" sz="1200" dirty="0"/>
                        <a:t>Correlation between x and y in each case </a:t>
                      </a:r>
                      <a:endParaRPr lang="en-IN" sz="1200" dirty="0"/>
                    </a:p>
                  </a:txBody>
                  <a:tcPr/>
                </a:tc>
                <a:tc>
                  <a:txBody>
                    <a:bodyPr/>
                    <a:lstStyle/>
                    <a:p>
                      <a:r>
                        <a:rPr lang="en-IN" sz="1200" dirty="0"/>
                        <a:t>0.816 (to 3 decimal places) </a:t>
                      </a:r>
                    </a:p>
                  </a:txBody>
                  <a:tcPr/>
                </a:tc>
                <a:extLst>
                  <a:ext uri="{0D108BD9-81ED-4DB2-BD59-A6C34878D82A}">
                    <a16:rowId xmlns:a16="http://schemas.microsoft.com/office/drawing/2014/main" val="3729871685"/>
                  </a:ext>
                </a:extLst>
              </a:tr>
              <a:tr h="396796">
                <a:tc>
                  <a:txBody>
                    <a:bodyPr/>
                    <a:lstStyle/>
                    <a:p>
                      <a:r>
                        <a:rPr lang="en-US" sz="1200" dirty="0"/>
                        <a:t>Linear regression line in each case </a:t>
                      </a:r>
                      <a:endParaRPr lang="en-IN" sz="1200" dirty="0"/>
                    </a:p>
                  </a:txBody>
                  <a:tcPr/>
                </a:tc>
                <a:tc>
                  <a:txBody>
                    <a:bodyPr/>
                    <a:lstStyle/>
                    <a:p>
                      <a:r>
                        <a:rPr lang="en-US" sz="1200" dirty="0"/>
                        <a:t>y = 3.00 + 0.500x (to 2 and 3 decimal places, respectively) </a:t>
                      </a:r>
                      <a:endParaRPr lang="en-IN" sz="1200" dirty="0"/>
                    </a:p>
                  </a:txBody>
                  <a:tcPr/>
                </a:tc>
                <a:extLst>
                  <a:ext uri="{0D108BD9-81ED-4DB2-BD59-A6C34878D82A}">
                    <a16:rowId xmlns:a16="http://schemas.microsoft.com/office/drawing/2014/main" val="3746763435"/>
                  </a:ext>
                </a:extLst>
              </a:tr>
            </a:tbl>
          </a:graphicData>
        </a:graphic>
      </p:graphicFrame>
      <p:pic>
        <p:nvPicPr>
          <p:cNvPr id="12" name="Picture 11" descr="A group of graphs with dots&#10;&#10;Description automatically generated">
            <a:extLst>
              <a:ext uri="{FF2B5EF4-FFF2-40B4-BE49-F238E27FC236}">
                <a16:creationId xmlns:a16="http://schemas.microsoft.com/office/drawing/2014/main" id="{A09CD5EF-4D7A-6371-0234-856904497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140" y="3977342"/>
            <a:ext cx="6163110" cy="2636095"/>
          </a:xfrm>
          <a:prstGeom prst="rect">
            <a:avLst/>
          </a:prstGeom>
        </p:spPr>
      </p:pic>
    </p:spTree>
    <p:extLst>
      <p:ext uri="{BB962C8B-B14F-4D97-AF65-F5344CB8AC3E}">
        <p14:creationId xmlns:p14="http://schemas.microsoft.com/office/powerpoint/2010/main" val="42349675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omplex maths formulae on a blackboard">
            <a:extLst>
              <a:ext uri="{FF2B5EF4-FFF2-40B4-BE49-F238E27FC236}">
                <a16:creationId xmlns:a16="http://schemas.microsoft.com/office/drawing/2014/main" id="{A42A749C-6285-52C9-E3EB-0CD600AFE92E}"/>
              </a:ext>
            </a:extLst>
          </p:cNvPr>
          <p:cNvPicPr>
            <a:picLocks noChangeAspect="1"/>
          </p:cNvPicPr>
          <p:nvPr/>
        </p:nvPicPr>
        <p:blipFill>
          <a:blip r:embed="rId2"/>
          <a:srcRect l="7728" r="-1" b="-1"/>
          <a:stretch/>
        </p:blipFill>
        <p:spPr>
          <a:xfrm>
            <a:off x="20" y="10"/>
            <a:ext cx="8668492" cy="6857990"/>
          </a:xfrm>
          <a:prstGeom prst="rect">
            <a:avLst/>
          </a:prstGeom>
        </p:spPr>
      </p:pic>
      <p:sp>
        <p:nvSpPr>
          <p:cNvPr id="3" name="TextBox 2">
            <a:extLst>
              <a:ext uri="{FF2B5EF4-FFF2-40B4-BE49-F238E27FC236}">
                <a16:creationId xmlns:a16="http://schemas.microsoft.com/office/drawing/2014/main" id="{19D8A70D-9FF6-7950-EA09-E32EBA4E26A5}"/>
              </a:ext>
            </a:extLst>
          </p:cNvPr>
          <p:cNvSpPr txBox="1"/>
          <p:nvPr/>
        </p:nvSpPr>
        <p:spPr>
          <a:xfrm>
            <a:off x="7848600"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mj-lt"/>
                <a:ea typeface="+mj-ea"/>
                <a:cs typeface="+mj-cs"/>
              </a:rPr>
              <a:t>PROBABILITY BASICS</a:t>
            </a:r>
          </a:p>
        </p:txBody>
      </p:sp>
    </p:spTree>
    <p:extLst>
      <p:ext uri="{BB962C8B-B14F-4D97-AF65-F5344CB8AC3E}">
        <p14:creationId xmlns:p14="http://schemas.microsoft.com/office/powerpoint/2010/main" val="31393236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5229E2-D451-A3D3-21D0-B0C453EE05DF}"/>
              </a:ext>
            </a:extLst>
          </p:cNvPr>
          <p:cNvSpPr txBox="1"/>
          <p:nvPr/>
        </p:nvSpPr>
        <p:spPr>
          <a:xfrm>
            <a:off x="702908" y="170603"/>
            <a:ext cx="4977976" cy="800948"/>
          </a:xfrm>
          <a:prstGeom prst="rect">
            <a:avLst/>
          </a:prstGeom>
        </p:spPr>
        <p:txBody>
          <a:bodyPr vert="horz" lIns="91440" tIns="45720" rIns="91440" bIns="45720" rtlCol="0" anchor="ctr">
            <a:normAutofit fontScale="85000" lnSpcReduction="10000"/>
          </a:bodyPr>
          <a:lstStyle/>
          <a:p>
            <a:pPr>
              <a:lnSpc>
                <a:spcPct val="90000"/>
              </a:lnSpc>
              <a:spcBef>
                <a:spcPct val="0"/>
              </a:spcBef>
              <a:spcAft>
                <a:spcPts val="600"/>
              </a:spcAft>
            </a:pPr>
            <a:r>
              <a:rPr lang="en-US" sz="3600" b="1" kern="1200" dirty="0">
                <a:latin typeface="Times New Roman" panose="02020603050405020304" pitchFamily="18" charset="0"/>
                <a:ea typeface="+mj-ea"/>
                <a:cs typeface="Times New Roman" panose="02020603050405020304" pitchFamily="18" charset="0"/>
              </a:rPr>
              <a:t>Understanding Probability</a:t>
            </a:r>
          </a:p>
        </p:txBody>
      </p:sp>
      <p:sp>
        <p:nvSpPr>
          <p:cNvPr id="5" name="TextBox 4">
            <a:extLst>
              <a:ext uri="{FF2B5EF4-FFF2-40B4-BE49-F238E27FC236}">
                <a16:creationId xmlns:a16="http://schemas.microsoft.com/office/drawing/2014/main" id="{732633FE-F278-B46B-8477-7A3B78CB0202}"/>
              </a:ext>
            </a:extLst>
          </p:cNvPr>
          <p:cNvSpPr txBox="1"/>
          <p:nvPr/>
        </p:nvSpPr>
        <p:spPr>
          <a:xfrm>
            <a:off x="703306" y="1142154"/>
            <a:ext cx="6095602" cy="137936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Consider the following statements. How do you interpret “probability” in each one of those? And how is it computed?</a:t>
            </a:r>
          </a:p>
        </p:txBody>
      </p:sp>
      <p:pic>
        <p:nvPicPr>
          <p:cNvPr id="11" name="Graphic 10" descr="Dice">
            <a:extLst>
              <a:ext uri="{FF2B5EF4-FFF2-40B4-BE49-F238E27FC236}">
                <a16:creationId xmlns:a16="http://schemas.microsoft.com/office/drawing/2014/main" id="{E0256E5B-EC27-AD79-8EA7-A45AE2E01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7" name="TextBox 6">
            <a:extLst>
              <a:ext uri="{FF2B5EF4-FFF2-40B4-BE49-F238E27FC236}">
                <a16:creationId xmlns:a16="http://schemas.microsoft.com/office/drawing/2014/main" id="{622D372E-5660-AFA4-5FE3-AD4E98D553A9}"/>
              </a:ext>
            </a:extLst>
          </p:cNvPr>
          <p:cNvSpPr txBox="1"/>
          <p:nvPr/>
        </p:nvSpPr>
        <p:spPr>
          <a:xfrm>
            <a:off x="702908" y="3179536"/>
            <a:ext cx="6096000" cy="2246769"/>
          </a:xfrm>
          <a:prstGeom prst="rect">
            <a:avLst/>
          </a:prstGeom>
          <a:noFill/>
        </p:spPr>
        <p:txBody>
          <a:bodyPr wrap="square">
            <a:spAutoFit/>
          </a:bodyPr>
          <a:lstStyle/>
          <a:p>
            <a:pPr>
              <a:spcAft>
                <a:spcPts val="600"/>
              </a:spcAft>
            </a:pPr>
            <a:r>
              <a:rPr lang="en-US" sz="2000" dirty="0">
                <a:latin typeface="Times New Roman" panose="02020603050405020304" pitchFamily="18" charset="0"/>
                <a:cs typeface="Times New Roman" panose="02020603050405020304" pitchFamily="18" charset="0"/>
              </a:rPr>
              <a:t>• Coin Toss – Probability of Head is ½ </a:t>
            </a:r>
          </a:p>
          <a:p>
            <a:pPr>
              <a:spcAft>
                <a:spcPts val="600"/>
              </a:spcAft>
            </a:pPr>
            <a:endParaRPr lang="en-US" sz="2000" dirty="0">
              <a:latin typeface="Times New Roman" panose="02020603050405020304" pitchFamily="18" charset="0"/>
              <a:cs typeface="Times New Roman" panose="02020603050405020304" pitchFamily="18" charset="0"/>
            </a:endParaRPr>
          </a:p>
          <a:p>
            <a:pPr>
              <a:spcAft>
                <a:spcPts val="600"/>
              </a:spcAft>
            </a:pPr>
            <a:r>
              <a:rPr lang="en-US" sz="2000" dirty="0">
                <a:latin typeface="Times New Roman" panose="02020603050405020304" pitchFamily="18" charset="0"/>
                <a:cs typeface="Times New Roman" panose="02020603050405020304" pitchFamily="18" charset="0"/>
              </a:rPr>
              <a:t>• Weather – Probability of thunderstorm tomorrow is 25% </a:t>
            </a:r>
          </a:p>
          <a:p>
            <a:pPr>
              <a:spcAft>
                <a:spcPts val="600"/>
              </a:spcAft>
            </a:pPr>
            <a:endParaRPr lang="en-US" sz="2000" dirty="0">
              <a:latin typeface="Times New Roman" panose="02020603050405020304" pitchFamily="18" charset="0"/>
              <a:cs typeface="Times New Roman" panose="02020603050405020304" pitchFamily="18" charset="0"/>
            </a:endParaRPr>
          </a:p>
          <a:p>
            <a:pPr>
              <a:spcAft>
                <a:spcPts val="600"/>
              </a:spcAft>
            </a:pPr>
            <a:r>
              <a:rPr lang="en-US" sz="2000" dirty="0">
                <a:latin typeface="Times New Roman" panose="02020603050405020304" pitchFamily="18" charset="0"/>
                <a:cs typeface="Times New Roman" panose="02020603050405020304" pitchFamily="18" charset="0"/>
              </a:rPr>
              <a:t>• Cricket– CSK will have less than 25% chance of winning this IPL if Chennai matches get moved to Pune.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11519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 on document with pen">
            <a:extLst>
              <a:ext uri="{FF2B5EF4-FFF2-40B4-BE49-F238E27FC236}">
                <a16:creationId xmlns:a16="http://schemas.microsoft.com/office/drawing/2014/main" id="{32C35219-52C4-3DF4-8C17-DCF6108A80E5}"/>
              </a:ext>
            </a:extLst>
          </p:cNvPr>
          <p:cNvPicPr>
            <a:picLocks noChangeAspect="1"/>
          </p:cNvPicPr>
          <p:nvPr/>
        </p:nvPicPr>
        <p:blipFill>
          <a:blip r:embed="rId2"/>
          <a:srcRect l="5884" r="-1" b="-1"/>
          <a:stretch/>
        </p:blipFill>
        <p:spPr>
          <a:xfrm>
            <a:off x="1" y="10"/>
            <a:ext cx="5238749" cy="6857990"/>
          </a:xfrm>
          <a:prstGeom prst="rect">
            <a:avLst/>
          </a:prstGeom>
        </p:spPr>
      </p:pic>
      <p:sp>
        <p:nvSpPr>
          <p:cNvPr id="3" name="TextBox 2">
            <a:extLst>
              <a:ext uri="{FF2B5EF4-FFF2-40B4-BE49-F238E27FC236}">
                <a16:creationId xmlns:a16="http://schemas.microsoft.com/office/drawing/2014/main" id="{353A6BB9-030A-98F9-176D-F125134BC292}"/>
              </a:ext>
            </a:extLst>
          </p:cNvPr>
          <p:cNvSpPr txBox="1"/>
          <p:nvPr/>
        </p:nvSpPr>
        <p:spPr>
          <a:xfrm>
            <a:off x="5391149" y="459260"/>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Times New Roman" panose="02020603050405020304" pitchFamily="18" charset="0"/>
                <a:ea typeface="+mj-ea"/>
                <a:cs typeface="Times New Roman" panose="02020603050405020304" pitchFamily="18" charset="0"/>
              </a:rPr>
              <a:t>Probability vs Statistics</a:t>
            </a:r>
          </a:p>
        </p:txBody>
      </p:sp>
      <p:sp>
        <p:nvSpPr>
          <p:cNvPr id="5" name="TextBox 4">
            <a:extLst>
              <a:ext uri="{FF2B5EF4-FFF2-40B4-BE49-F238E27FC236}">
                <a16:creationId xmlns:a16="http://schemas.microsoft.com/office/drawing/2014/main" id="{CC363CC0-D47E-D1C7-7BDA-AA7BB266CB5D}"/>
              </a:ext>
            </a:extLst>
          </p:cNvPr>
          <p:cNvSpPr txBox="1"/>
          <p:nvPr/>
        </p:nvSpPr>
        <p:spPr>
          <a:xfrm>
            <a:off x="5391149" y="2359172"/>
            <a:ext cx="6677024" cy="1163963"/>
          </a:xfrm>
          <a:prstGeom prst="rect">
            <a:avLst/>
          </a:prstGeom>
        </p:spPr>
        <p:txBody>
          <a:bodyPr vert="horz" lIns="91440" tIns="45720" rIns="91440" bIns="45720" rtlCol="0">
            <a:normAutofit/>
          </a:bodyPr>
          <a:lstStyle/>
          <a:p>
            <a:pPr>
              <a:lnSpc>
                <a:spcPct val="90000"/>
              </a:lnSpc>
              <a:spcAft>
                <a:spcPts val="600"/>
              </a:spcAft>
            </a:pPr>
            <a:r>
              <a:rPr lang="en-US" sz="2000" dirty="0">
                <a:latin typeface="Times New Roman" panose="02020603050405020304" pitchFamily="18" charset="0"/>
                <a:cs typeface="Times New Roman" panose="02020603050405020304" pitchFamily="18" charset="0"/>
              </a:rPr>
              <a:t>• Probability – Predict the likelihood of a future event</a:t>
            </a:r>
          </a:p>
          <a:p>
            <a:pPr indent="-2286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nSpc>
                <a:spcPct val="90000"/>
              </a:lnSpc>
              <a:spcAft>
                <a:spcPts val="600"/>
              </a:spcAft>
            </a:pPr>
            <a:r>
              <a:rPr lang="en-US" sz="2000" dirty="0">
                <a:latin typeface="Times New Roman" panose="02020603050405020304" pitchFamily="18" charset="0"/>
                <a:cs typeface="Times New Roman" panose="02020603050405020304" pitchFamily="18" charset="0"/>
              </a:rPr>
              <a:t> • Statistics – Analyze the past events </a:t>
            </a:r>
          </a:p>
        </p:txBody>
      </p:sp>
      <p:sp>
        <p:nvSpPr>
          <p:cNvPr id="7" name="TextBox 6">
            <a:extLst>
              <a:ext uri="{FF2B5EF4-FFF2-40B4-BE49-F238E27FC236}">
                <a16:creationId xmlns:a16="http://schemas.microsoft.com/office/drawing/2014/main" id="{07B2C8E7-5377-555E-E8C7-F813AD6AB65B}"/>
              </a:ext>
            </a:extLst>
          </p:cNvPr>
          <p:cNvSpPr txBox="1"/>
          <p:nvPr/>
        </p:nvSpPr>
        <p:spPr>
          <a:xfrm>
            <a:off x="5391149" y="4007025"/>
            <a:ext cx="5715001" cy="1785104"/>
          </a:xfrm>
          <a:prstGeom prst="rect">
            <a:avLst/>
          </a:prstGeom>
          <a:noFill/>
        </p:spPr>
        <p:txBody>
          <a:bodyPr wrap="square">
            <a:spAutoFit/>
          </a:bodyPr>
          <a:lstStyle/>
          <a:p>
            <a:pPr>
              <a:spcAft>
                <a:spcPts val="600"/>
              </a:spcAft>
            </a:pPr>
            <a:r>
              <a:rPr lang="en-US" b="1" dirty="0">
                <a:latin typeface="Times New Roman" panose="02020603050405020304" pitchFamily="18" charset="0"/>
                <a:cs typeface="Times New Roman" panose="02020603050405020304" pitchFamily="18" charset="0"/>
              </a:rPr>
              <a:t>Questions addressed – </a:t>
            </a:r>
          </a:p>
          <a:p>
            <a:pPr>
              <a:spcAft>
                <a:spcPts val="600"/>
              </a:spcAft>
            </a:pPr>
            <a:endParaRPr lang="en-US" dirty="0">
              <a:latin typeface="Times New Roman" panose="02020603050405020304" pitchFamily="18" charset="0"/>
              <a:cs typeface="Times New Roman" panose="02020603050405020304" pitchFamily="18" charset="0"/>
            </a:endParaRPr>
          </a:p>
          <a:p>
            <a:pPr>
              <a:spcAft>
                <a:spcPts val="600"/>
              </a:spcAft>
            </a:pPr>
            <a:r>
              <a:rPr lang="en-US" dirty="0">
                <a:latin typeface="Times New Roman" panose="02020603050405020304" pitchFamily="18" charset="0"/>
                <a:cs typeface="Times New Roman" panose="02020603050405020304" pitchFamily="18" charset="0"/>
              </a:rPr>
              <a:t>• Probability – What will happen in each ideal world? </a:t>
            </a:r>
          </a:p>
          <a:p>
            <a:pPr>
              <a:spcAft>
                <a:spcPts val="600"/>
              </a:spcAft>
            </a:pPr>
            <a:endParaRPr lang="en-US" dirty="0">
              <a:latin typeface="Times New Roman" panose="02020603050405020304" pitchFamily="18" charset="0"/>
              <a:cs typeface="Times New Roman" panose="02020603050405020304" pitchFamily="18" charset="0"/>
            </a:endParaRPr>
          </a:p>
          <a:p>
            <a:pPr>
              <a:spcAft>
                <a:spcPts val="600"/>
              </a:spcAft>
            </a:pPr>
            <a:r>
              <a:rPr lang="en-US" dirty="0">
                <a:latin typeface="Times New Roman" panose="02020603050405020304" pitchFamily="18" charset="0"/>
                <a:cs typeface="Times New Roman" panose="02020603050405020304" pitchFamily="18" charset="0"/>
              </a:rPr>
              <a:t>• Statistics – How ideal is the world?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04028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7DE82B-2E91-0806-890C-596D607C251B}"/>
              </a:ext>
            </a:extLst>
          </p:cNvPr>
          <p:cNvSpPr txBox="1"/>
          <p:nvPr/>
        </p:nvSpPr>
        <p:spPr>
          <a:xfrm>
            <a:off x="9012150" y="2005647"/>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Probability - Applications </a:t>
            </a:r>
          </a:p>
        </p:txBody>
      </p:sp>
      <p:sp>
        <p:nvSpPr>
          <p:cNvPr id="9" name="TextBox 8">
            <a:extLst>
              <a:ext uri="{FF2B5EF4-FFF2-40B4-BE49-F238E27FC236}">
                <a16:creationId xmlns:a16="http://schemas.microsoft.com/office/drawing/2014/main" id="{65D512B5-68D6-8CF6-7955-747FEC75F450}"/>
              </a:ext>
            </a:extLst>
          </p:cNvPr>
          <p:cNvSpPr txBox="1"/>
          <p:nvPr/>
        </p:nvSpPr>
        <p:spPr>
          <a:xfrm>
            <a:off x="8886174" y="4851717"/>
            <a:ext cx="2900930" cy="1749798"/>
          </a:xfrm>
          <a:prstGeom prst="rect">
            <a:avLst/>
          </a:prstGeom>
        </p:spPr>
        <p:txBody>
          <a:bodyPr vert="horz" lIns="91440" tIns="45720" rIns="91440" bIns="45720" rtlCol="0">
            <a:normAutofit/>
          </a:bodyPr>
          <a:lstStyle/>
          <a:p>
            <a:pPr>
              <a:lnSpc>
                <a:spcPct val="90000"/>
              </a:lnSpc>
              <a:spcBef>
                <a:spcPts val="1000"/>
              </a:spcBef>
            </a:pPr>
            <a:r>
              <a:rPr lang="en-US" sz="2000" kern="1200" dirty="0">
                <a:solidFill>
                  <a:schemeClr val="tx1"/>
                </a:solidFill>
                <a:latin typeface="+mn-lt"/>
                <a:ea typeface="+mn-ea"/>
                <a:cs typeface="+mn-cs"/>
              </a:rPr>
              <a:t>Insurance industry uses probabilities in actuarial tables for setting premiums and coverages.</a:t>
            </a:r>
          </a:p>
        </p:txBody>
      </p:sp>
      <p:pic>
        <p:nvPicPr>
          <p:cNvPr id="5" name="Picture 4" descr="A table of numbers and symbols&#10;&#10;Description automatically generated">
            <a:extLst>
              <a:ext uri="{FF2B5EF4-FFF2-40B4-BE49-F238E27FC236}">
                <a16:creationId xmlns:a16="http://schemas.microsoft.com/office/drawing/2014/main" id="{5A5D7878-2EB4-4633-7890-D9A5430F9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38" y="1475944"/>
            <a:ext cx="7608304" cy="3977067"/>
          </a:xfrm>
          <a:prstGeom prst="rect">
            <a:avLst/>
          </a:prstGeom>
        </p:spPr>
      </p:pic>
    </p:spTree>
    <p:extLst>
      <p:ext uri="{BB962C8B-B14F-4D97-AF65-F5344CB8AC3E}">
        <p14:creationId xmlns:p14="http://schemas.microsoft.com/office/powerpoint/2010/main" val="14262226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2CB23E-2636-5969-11F5-43AA510B1447}"/>
              </a:ext>
            </a:extLst>
          </p:cNvPr>
          <p:cNvSpPr txBox="1"/>
          <p:nvPr/>
        </p:nvSpPr>
        <p:spPr>
          <a:xfrm>
            <a:off x="1188069" y="381935"/>
            <a:ext cx="9356106" cy="120032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800" kern="1200" dirty="0">
                <a:solidFill>
                  <a:schemeClr val="tx1"/>
                </a:solidFill>
                <a:latin typeface="Times New Roman" panose="02020603050405020304" pitchFamily="18" charset="0"/>
                <a:ea typeface="+mj-ea"/>
                <a:cs typeface="Times New Roman" panose="02020603050405020304" pitchFamily="18" charset="0"/>
              </a:rPr>
              <a:t>Probability - Applications</a:t>
            </a:r>
          </a:p>
        </p:txBody>
      </p:sp>
      <p:graphicFrame>
        <p:nvGraphicFramePr>
          <p:cNvPr id="6" name="Chart 5">
            <a:extLst>
              <a:ext uri="{FF2B5EF4-FFF2-40B4-BE49-F238E27FC236}">
                <a16:creationId xmlns:a16="http://schemas.microsoft.com/office/drawing/2014/main" id="{52D3D910-8AAD-6592-D97A-4396E9B42C64}"/>
              </a:ext>
            </a:extLst>
          </p:cNvPr>
          <p:cNvGraphicFramePr/>
          <p:nvPr/>
        </p:nvGraphicFramePr>
        <p:xfrm>
          <a:off x="3513314" y="1825625"/>
          <a:ext cx="4997977" cy="3885696"/>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3778AED-FAB7-B2B8-AA74-DEC685FE6367}"/>
              </a:ext>
            </a:extLst>
          </p:cNvPr>
          <p:cNvSpPr txBox="1"/>
          <p:nvPr/>
        </p:nvSpPr>
        <p:spPr>
          <a:xfrm>
            <a:off x="4055368" y="5541819"/>
            <a:ext cx="577026" cy="344390"/>
          </a:xfrm>
          <a:prstGeom prst="rect">
            <a:avLst/>
          </a:prstGeom>
          <a:noFill/>
        </p:spPr>
        <p:txBody>
          <a:bodyPr wrap="square">
            <a:spAutoFit/>
          </a:bodyPr>
          <a:lstStyle/>
          <a:p>
            <a:pPr defTabSz="832104">
              <a:spcAft>
                <a:spcPts val="600"/>
              </a:spcAft>
            </a:pPr>
            <a:r>
              <a:rPr lang="en-IN" sz="1638" kern="1200">
                <a:solidFill>
                  <a:schemeClr val="tx1"/>
                </a:solidFill>
                <a:latin typeface="+mn-lt"/>
                <a:ea typeface="+mn-ea"/>
                <a:cs typeface="+mn-cs"/>
              </a:rPr>
              <a:t>&lt;12</a:t>
            </a:r>
            <a:endParaRPr lang="en-IN"/>
          </a:p>
        </p:txBody>
      </p:sp>
      <p:sp>
        <p:nvSpPr>
          <p:cNvPr id="9" name="TextBox 8">
            <a:extLst>
              <a:ext uri="{FF2B5EF4-FFF2-40B4-BE49-F238E27FC236}">
                <a16:creationId xmlns:a16="http://schemas.microsoft.com/office/drawing/2014/main" id="{ACFB7FC6-01DD-F04E-4EEA-FC6BABB8F698}"/>
              </a:ext>
            </a:extLst>
          </p:cNvPr>
          <p:cNvSpPr txBox="1"/>
          <p:nvPr/>
        </p:nvSpPr>
        <p:spPr>
          <a:xfrm>
            <a:off x="5270620" y="5541819"/>
            <a:ext cx="577026" cy="344390"/>
          </a:xfrm>
          <a:prstGeom prst="rect">
            <a:avLst/>
          </a:prstGeom>
          <a:noFill/>
        </p:spPr>
        <p:txBody>
          <a:bodyPr wrap="square">
            <a:spAutoFit/>
          </a:bodyPr>
          <a:lstStyle/>
          <a:p>
            <a:pPr defTabSz="832104">
              <a:spcAft>
                <a:spcPts val="600"/>
              </a:spcAft>
            </a:pPr>
            <a:r>
              <a:rPr lang="en-IN" sz="1638" kern="1200">
                <a:solidFill>
                  <a:schemeClr val="tx1"/>
                </a:solidFill>
                <a:latin typeface="+mn-lt"/>
                <a:ea typeface="+mn-ea"/>
                <a:cs typeface="+mn-cs"/>
              </a:rPr>
              <a:t>12</a:t>
            </a:r>
            <a:endParaRPr lang="en-IN"/>
          </a:p>
        </p:txBody>
      </p:sp>
      <p:sp>
        <p:nvSpPr>
          <p:cNvPr id="10" name="TextBox 9">
            <a:extLst>
              <a:ext uri="{FF2B5EF4-FFF2-40B4-BE49-F238E27FC236}">
                <a16:creationId xmlns:a16="http://schemas.microsoft.com/office/drawing/2014/main" id="{00728B44-71F1-7834-7AE5-87F98A7FD224}"/>
              </a:ext>
            </a:extLst>
          </p:cNvPr>
          <p:cNvSpPr txBox="1"/>
          <p:nvPr/>
        </p:nvSpPr>
        <p:spPr>
          <a:xfrm>
            <a:off x="6293530" y="5541819"/>
            <a:ext cx="813082" cy="344390"/>
          </a:xfrm>
          <a:prstGeom prst="rect">
            <a:avLst/>
          </a:prstGeom>
          <a:noFill/>
        </p:spPr>
        <p:txBody>
          <a:bodyPr wrap="square">
            <a:spAutoFit/>
          </a:bodyPr>
          <a:lstStyle/>
          <a:p>
            <a:pPr defTabSz="832104">
              <a:spcAft>
                <a:spcPts val="600"/>
              </a:spcAft>
            </a:pPr>
            <a:r>
              <a:rPr lang="en-IN" sz="1638" kern="1200">
                <a:solidFill>
                  <a:schemeClr val="tx1"/>
                </a:solidFill>
                <a:latin typeface="+mn-lt"/>
                <a:ea typeface="+mn-ea"/>
                <a:cs typeface="+mn-cs"/>
              </a:rPr>
              <a:t>13-15</a:t>
            </a:r>
            <a:endParaRPr lang="en-IN"/>
          </a:p>
        </p:txBody>
      </p:sp>
      <p:sp>
        <p:nvSpPr>
          <p:cNvPr id="11" name="TextBox 10">
            <a:extLst>
              <a:ext uri="{FF2B5EF4-FFF2-40B4-BE49-F238E27FC236}">
                <a16:creationId xmlns:a16="http://schemas.microsoft.com/office/drawing/2014/main" id="{7F5812F2-6C7C-0947-10D4-95EA8BD12EA4}"/>
              </a:ext>
            </a:extLst>
          </p:cNvPr>
          <p:cNvSpPr txBox="1"/>
          <p:nvPr/>
        </p:nvSpPr>
        <p:spPr>
          <a:xfrm>
            <a:off x="7194040" y="5559802"/>
            <a:ext cx="1363879" cy="344390"/>
          </a:xfrm>
          <a:prstGeom prst="rect">
            <a:avLst/>
          </a:prstGeom>
          <a:noFill/>
        </p:spPr>
        <p:txBody>
          <a:bodyPr wrap="square">
            <a:spAutoFit/>
          </a:bodyPr>
          <a:lstStyle/>
          <a:p>
            <a:pPr defTabSz="832104">
              <a:spcAft>
                <a:spcPts val="600"/>
              </a:spcAft>
            </a:pPr>
            <a:r>
              <a:rPr lang="en-IN" sz="1638" kern="1200">
                <a:solidFill>
                  <a:schemeClr val="tx1"/>
                </a:solidFill>
                <a:latin typeface="+mn-lt"/>
                <a:ea typeface="+mn-ea"/>
                <a:cs typeface="+mn-cs"/>
              </a:rPr>
              <a:t>16or more</a:t>
            </a:r>
            <a:endParaRPr lang="en-IN"/>
          </a:p>
        </p:txBody>
      </p:sp>
      <p:sp>
        <p:nvSpPr>
          <p:cNvPr id="12" name="TextBox 11">
            <a:extLst>
              <a:ext uri="{FF2B5EF4-FFF2-40B4-BE49-F238E27FC236}">
                <a16:creationId xmlns:a16="http://schemas.microsoft.com/office/drawing/2014/main" id="{E7F0A990-B7CF-067E-39F5-E44B7E106E2B}"/>
              </a:ext>
            </a:extLst>
          </p:cNvPr>
          <p:cNvSpPr txBox="1"/>
          <p:nvPr/>
        </p:nvSpPr>
        <p:spPr>
          <a:xfrm rot="16200000">
            <a:off x="1507821" y="3596278"/>
            <a:ext cx="3671983" cy="344390"/>
          </a:xfrm>
          <a:prstGeom prst="rect">
            <a:avLst/>
          </a:prstGeom>
          <a:noFill/>
        </p:spPr>
        <p:txBody>
          <a:bodyPr wrap="square">
            <a:spAutoFit/>
          </a:bodyPr>
          <a:lstStyle/>
          <a:p>
            <a:pPr defTabSz="832104">
              <a:spcAft>
                <a:spcPts val="600"/>
              </a:spcAft>
            </a:pPr>
            <a:r>
              <a:rPr lang="en-IN" sz="1638" kern="1200">
                <a:solidFill>
                  <a:schemeClr val="tx1"/>
                </a:solidFill>
                <a:latin typeface="Times New Roman" panose="02020603050405020304" pitchFamily="18" charset="0"/>
                <a:ea typeface="+mn-ea"/>
                <a:cs typeface="Times New Roman" panose="02020603050405020304" pitchFamily="18" charset="0"/>
              </a:rPr>
              <a:t>Life experience of birth( years)</a:t>
            </a:r>
            <a:endParaRPr lang="en-IN">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29F7253-D91D-1766-051B-D1BE511C8842}"/>
              </a:ext>
            </a:extLst>
          </p:cNvPr>
          <p:cNvSpPr txBox="1"/>
          <p:nvPr/>
        </p:nvSpPr>
        <p:spPr>
          <a:xfrm>
            <a:off x="4894679" y="5880822"/>
            <a:ext cx="1905934" cy="344390"/>
          </a:xfrm>
          <a:prstGeom prst="rect">
            <a:avLst/>
          </a:prstGeom>
          <a:noFill/>
        </p:spPr>
        <p:txBody>
          <a:bodyPr wrap="square">
            <a:spAutoFit/>
          </a:bodyPr>
          <a:lstStyle/>
          <a:p>
            <a:pPr defTabSz="832104">
              <a:spcAft>
                <a:spcPts val="600"/>
              </a:spcAft>
            </a:pPr>
            <a:r>
              <a:rPr lang="en-IN" sz="1638" kern="1200">
                <a:solidFill>
                  <a:schemeClr val="tx1"/>
                </a:solidFill>
                <a:latin typeface="Times New Roman" panose="02020603050405020304" pitchFamily="18" charset="0"/>
                <a:ea typeface="+mn-ea"/>
                <a:cs typeface="Times New Roman" panose="02020603050405020304" pitchFamily="18" charset="0"/>
              </a:rPr>
              <a:t>Years of education</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293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54FF0A-967F-58DE-D2DF-EB92249CD6F5}"/>
              </a:ext>
            </a:extLst>
          </p:cNvPr>
          <p:cNvSpPr txBox="1"/>
          <p:nvPr/>
        </p:nvSpPr>
        <p:spPr>
          <a:xfrm>
            <a:off x="6412091" y="501651"/>
            <a:ext cx="4395340" cy="17162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kern="1200" dirty="0">
                <a:solidFill>
                  <a:schemeClr val="tx1"/>
                </a:solidFill>
                <a:latin typeface="Times New Roman" panose="02020603050405020304" pitchFamily="18" charset="0"/>
                <a:ea typeface="+mj-ea"/>
                <a:cs typeface="Times New Roman" panose="02020603050405020304" pitchFamily="18" charset="0"/>
              </a:rPr>
              <a:t>Probability - Applications </a:t>
            </a:r>
          </a:p>
        </p:txBody>
      </p:sp>
      <p:pic>
        <p:nvPicPr>
          <p:cNvPr id="9" name="Graphic 8" descr="DVD player">
            <a:extLst>
              <a:ext uri="{FF2B5EF4-FFF2-40B4-BE49-F238E27FC236}">
                <a16:creationId xmlns:a16="http://schemas.microsoft.com/office/drawing/2014/main" id="{7DFC5D43-5FEF-13F8-18F9-C1649B24CC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143" y="818188"/>
            <a:ext cx="5221625" cy="5221625"/>
          </a:xfrm>
          <a:prstGeom prst="rect">
            <a:avLst/>
          </a:prstGeom>
        </p:spPr>
      </p:pic>
      <p:sp>
        <p:nvSpPr>
          <p:cNvPr id="5" name="TextBox 4">
            <a:extLst>
              <a:ext uri="{FF2B5EF4-FFF2-40B4-BE49-F238E27FC236}">
                <a16:creationId xmlns:a16="http://schemas.microsoft.com/office/drawing/2014/main" id="{8148D474-EE30-8144-3E41-EEC1BFD9B937}"/>
              </a:ext>
            </a:extLst>
          </p:cNvPr>
          <p:cNvSpPr txBox="1"/>
          <p:nvPr/>
        </p:nvSpPr>
        <p:spPr>
          <a:xfrm>
            <a:off x="6392583" y="2645922"/>
            <a:ext cx="4434721" cy="3710427"/>
          </a:xfrm>
          <a:prstGeom prst="rect">
            <a:avLst/>
          </a:prstGeom>
        </p:spPr>
        <p:txBody>
          <a:bodyPr vert="horz" lIns="91440" tIns="45720" rIns="91440" bIns="45720" rtlCol="0" anchor="t">
            <a:normAutofit/>
          </a:bodyPr>
          <a:lstStyle/>
          <a:p>
            <a:pPr>
              <a:lnSpc>
                <a:spcPct val="90000"/>
              </a:lnSpc>
              <a:spcAft>
                <a:spcPts val="600"/>
              </a:spcAft>
            </a:pPr>
            <a:r>
              <a:rPr lang="en-US" sz="2000" dirty="0">
                <a:solidFill>
                  <a:schemeClr val="tx1">
                    <a:alpha val="80000"/>
                  </a:schemeClr>
                </a:solidFill>
                <a:latin typeface="Times New Roman" panose="02020603050405020304" pitchFamily="18" charset="0"/>
                <a:cs typeface="Times New Roman" panose="02020603050405020304" pitchFamily="18" charset="0"/>
              </a:rPr>
              <a:t>• Gaming industry – Establish charges and payoffs</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000" dirty="0">
                <a:solidFill>
                  <a:schemeClr val="tx1">
                    <a:alpha val="80000"/>
                  </a:schemeClr>
                </a:solidFill>
                <a:latin typeface="Times New Roman" panose="02020603050405020304" pitchFamily="18" charset="0"/>
                <a:cs typeface="Times New Roman" panose="02020603050405020304" pitchFamily="18" charset="0"/>
              </a:rPr>
              <a:t> • Manufacturing/Aerospace – Prevent major breakdowns</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000" dirty="0">
                <a:solidFill>
                  <a:schemeClr val="tx1">
                    <a:alpha val="80000"/>
                  </a:schemeClr>
                </a:solidFill>
                <a:latin typeface="Times New Roman" panose="02020603050405020304" pitchFamily="18" charset="0"/>
                <a:cs typeface="Times New Roman" panose="02020603050405020304" pitchFamily="18" charset="0"/>
              </a:rPr>
              <a:t>• Business – Deciding on a business proposal based on probability of success vs cost </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000" dirty="0">
                <a:solidFill>
                  <a:schemeClr val="tx1">
                    <a:alpha val="80000"/>
                  </a:schemeClr>
                </a:solidFill>
                <a:latin typeface="Times New Roman" panose="02020603050405020304" pitchFamily="18" charset="0"/>
                <a:cs typeface="Times New Roman" panose="02020603050405020304" pitchFamily="18" charset="0"/>
              </a:rPr>
              <a:t>• Risk Evaluation – Scenario analysis</a:t>
            </a:r>
          </a:p>
        </p:txBody>
      </p:sp>
    </p:spTree>
    <p:extLst>
      <p:ext uri="{BB962C8B-B14F-4D97-AF65-F5344CB8AC3E}">
        <p14:creationId xmlns:p14="http://schemas.microsoft.com/office/powerpoint/2010/main" val="8865104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0143E3-46B1-AAFA-BCCB-EDD6A1CBE0C5}"/>
              </a:ext>
            </a:extLst>
          </p:cNvPr>
          <p:cNvSpPr txBox="1"/>
          <p:nvPr/>
        </p:nvSpPr>
        <p:spPr>
          <a:xfrm>
            <a:off x="1188069" y="381935"/>
            <a:ext cx="9356106" cy="120032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400" kern="1200" dirty="0">
                <a:solidFill>
                  <a:schemeClr val="tx1"/>
                </a:solidFill>
                <a:latin typeface="Times New Roman" panose="02020603050405020304" pitchFamily="18" charset="0"/>
                <a:ea typeface="+mj-ea"/>
                <a:cs typeface="Times New Roman" panose="02020603050405020304" pitchFamily="18" charset="0"/>
              </a:rPr>
              <a:t>Assigning Probabilities</a:t>
            </a:r>
          </a:p>
        </p:txBody>
      </p:sp>
      <p:sp>
        <p:nvSpPr>
          <p:cNvPr id="5" name="TextBox 4">
            <a:extLst>
              <a:ext uri="{FF2B5EF4-FFF2-40B4-BE49-F238E27FC236}">
                <a16:creationId xmlns:a16="http://schemas.microsoft.com/office/drawing/2014/main" id="{567ED49E-B7C8-2574-97AC-9BD97CAEF734}"/>
              </a:ext>
            </a:extLst>
          </p:cNvPr>
          <p:cNvSpPr txBox="1"/>
          <p:nvPr/>
        </p:nvSpPr>
        <p:spPr>
          <a:xfrm>
            <a:off x="1188062" y="1847956"/>
            <a:ext cx="6662799" cy="798937"/>
          </a:xfrm>
          <a:prstGeom prst="rect">
            <a:avLst/>
          </a:prstGeom>
          <a:noFill/>
        </p:spPr>
        <p:txBody>
          <a:bodyPr wrap="square">
            <a:spAutoFit/>
          </a:bodyPr>
          <a:lstStyle/>
          <a:p>
            <a:pPr defTabSz="749808">
              <a:spcAft>
                <a:spcPts val="600"/>
              </a:spcAft>
            </a:pPr>
            <a:r>
              <a:rPr lang="en-US" sz="2296" kern="1200" dirty="0">
                <a:solidFill>
                  <a:schemeClr val="tx1"/>
                </a:solidFill>
                <a:latin typeface="Times New Roman" panose="02020603050405020304" pitchFamily="18" charset="0"/>
                <a:ea typeface="+mn-ea"/>
                <a:cs typeface="Times New Roman" panose="02020603050405020304" pitchFamily="18" charset="0"/>
              </a:rPr>
              <a:t>Classical Method – A priori or Theoretical Probability can be determined prior to conducting any experiment.</a:t>
            </a:r>
            <a:endParaRPr lang="en-I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938B46D-96A8-9FA9-2C85-B32025BE76E6}"/>
              </a:ext>
            </a:extLst>
          </p:cNvPr>
          <p:cNvSpPr txBox="1"/>
          <p:nvPr/>
        </p:nvSpPr>
        <p:spPr>
          <a:xfrm>
            <a:off x="3317652" y="3465040"/>
            <a:ext cx="759449" cy="319446"/>
          </a:xfrm>
          <a:prstGeom prst="rect">
            <a:avLst/>
          </a:prstGeom>
          <a:noFill/>
        </p:spPr>
        <p:txBody>
          <a:bodyPr wrap="square">
            <a:spAutoFit/>
          </a:bodyPr>
          <a:lstStyle/>
          <a:p>
            <a:pPr defTabSz="749808">
              <a:spcAft>
                <a:spcPts val="600"/>
              </a:spcAft>
            </a:pPr>
            <a:r>
              <a:rPr lang="en-IN" sz="1476" kern="1200">
                <a:solidFill>
                  <a:schemeClr val="tx1"/>
                </a:solidFill>
                <a:latin typeface="+mn-lt"/>
                <a:ea typeface="+mn-ea"/>
                <a:cs typeface="+mn-cs"/>
              </a:rPr>
              <a:t>𝑃 (𝐸) =</a:t>
            </a:r>
            <a:endParaRPr lang="en-IN"/>
          </a:p>
        </p:txBody>
      </p:sp>
      <p:sp>
        <p:nvSpPr>
          <p:cNvPr id="9" name="TextBox 8">
            <a:extLst>
              <a:ext uri="{FF2B5EF4-FFF2-40B4-BE49-F238E27FC236}">
                <a16:creationId xmlns:a16="http://schemas.microsoft.com/office/drawing/2014/main" id="{37826AD6-5829-F880-DE5F-F4A9E3703075}"/>
              </a:ext>
            </a:extLst>
          </p:cNvPr>
          <p:cNvSpPr txBox="1"/>
          <p:nvPr/>
        </p:nvSpPr>
        <p:spPr>
          <a:xfrm>
            <a:off x="4077102" y="3222329"/>
            <a:ext cx="3578025" cy="319446"/>
          </a:xfrm>
          <a:prstGeom prst="rect">
            <a:avLst/>
          </a:prstGeom>
          <a:noFill/>
        </p:spPr>
        <p:txBody>
          <a:bodyPr wrap="square">
            <a:spAutoFit/>
          </a:bodyPr>
          <a:lstStyle/>
          <a:p>
            <a:pPr defTabSz="749808">
              <a:spcAft>
                <a:spcPts val="600"/>
              </a:spcAft>
            </a:pPr>
            <a:r>
              <a:rPr lang="en-IN" sz="1476" kern="1200" dirty="0">
                <a:solidFill>
                  <a:schemeClr val="tx1"/>
                </a:solidFill>
                <a:latin typeface="Times New Roman" panose="02020603050405020304" pitchFamily="18" charset="0"/>
                <a:ea typeface="+mn-ea"/>
                <a:cs typeface="Times New Roman" panose="02020603050405020304" pitchFamily="18" charset="0"/>
              </a:rPr>
              <a:t># 𝑜𝑓 𝑜𝑢𝑡𝑐𝑜𝑚𝑒𝑠 𝑖𝑛 𝑤ℎ𝑖𝑐ℎ 𝑡ℎ𝑒 𝑒𝑣𝑒𝑛𝑡 𝑜𝑐𝑐𝑢𝑟</a:t>
            </a:r>
            <a:endParaRPr lang="en-IN"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F57D087C-A5BC-353C-FC28-4A58A5C43400}"/>
              </a:ext>
            </a:extLst>
          </p:cNvPr>
          <p:cNvCxnSpPr>
            <a:cxnSpLocks/>
          </p:cNvCxnSpPr>
          <p:nvPr/>
        </p:nvCxnSpPr>
        <p:spPr>
          <a:xfrm>
            <a:off x="4210203" y="3638821"/>
            <a:ext cx="3178724" cy="0"/>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039D8B15-E897-EDCF-F745-8EA6DD76456B}"/>
              </a:ext>
            </a:extLst>
          </p:cNvPr>
          <p:cNvSpPr txBox="1"/>
          <p:nvPr/>
        </p:nvSpPr>
        <p:spPr>
          <a:xfrm>
            <a:off x="4519461" y="3657514"/>
            <a:ext cx="2517145" cy="319446"/>
          </a:xfrm>
          <a:prstGeom prst="rect">
            <a:avLst/>
          </a:prstGeom>
          <a:noFill/>
        </p:spPr>
        <p:txBody>
          <a:bodyPr wrap="square">
            <a:spAutoFit/>
          </a:bodyPr>
          <a:lstStyle/>
          <a:p>
            <a:pPr defTabSz="749808">
              <a:spcAft>
                <a:spcPts val="600"/>
              </a:spcAft>
            </a:pPr>
            <a:r>
              <a:rPr lang="en-IN" sz="1476" kern="1200" dirty="0">
                <a:solidFill>
                  <a:schemeClr val="tx1"/>
                </a:solidFill>
                <a:latin typeface="Times New Roman" panose="02020603050405020304" pitchFamily="18" charset="0"/>
                <a:ea typeface="+mn-ea"/>
                <a:cs typeface="Times New Roman" panose="02020603050405020304" pitchFamily="18" charset="0"/>
              </a:rPr>
              <a:t>𝑡𝑜𝑡𝑎𝑙 𝑝𝑜𝑠𝑠𝑖𝑏𝑙𝑒 # 𝑜𝑓 𝑜𝑢𝑡𝑐𝑜𝑚𝑒</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298B8B2-4E36-715B-5DC7-F78034052D4D}"/>
              </a:ext>
            </a:extLst>
          </p:cNvPr>
          <p:cNvSpPr txBox="1"/>
          <p:nvPr/>
        </p:nvSpPr>
        <p:spPr>
          <a:xfrm>
            <a:off x="1462090" y="4803863"/>
            <a:ext cx="5010800" cy="369332"/>
          </a:xfrm>
          <a:prstGeom prst="rect">
            <a:avLst/>
          </a:prstGeom>
          <a:noFill/>
        </p:spPr>
        <p:txBody>
          <a:bodyPr wrap="square">
            <a:spAutoFit/>
          </a:bodyPr>
          <a:lstStyle/>
          <a:p>
            <a:pPr defTabSz="749808">
              <a:spcAft>
                <a:spcPts val="600"/>
              </a:spcAft>
            </a:pPr>
            <a:r>
              <a:rPr lang="en-US" kern="1200" dirty="0">
                <a:solidFill>
                  <a:schemeClr val="tx1"/>
                </a:solidFill>
                <a:latin typeface="Times New Roman" panose="02020603050405020304" pitchFamily="18" charset="0"/>
                <a:ea typeface="+mn-ea"/>
                <a:cs typeface="Times New Roman" panose="02020603050405020304" pitchFamily="18" charset="0"/>
              </a:rPr>
              <a:t>Example: Tossing of a fair die</a:t>
            </a:r>
            <a:endParaRPr lang="en-IN" sz="2400" dirty="0">
              <a:latin typeface="Times New Roman" panose="02020603050405020304" pitchFamily="18" charset="0"/>
              <a:cs typeface="Times New Roman" panose="02020603050405020304" pitchFamily="18" charset="0"/>
            </a:endParaRPr>
          </a:p>
        </p:txBody>
      </p:sp>
      <p:pic>
        <p:nvPicPr>
          <p:cNvPr id="17" name="Picture 16" descr="A red die with white dots&#10;&#10;Description automatically generated">
            <a:extLst>
              <a:ext uri="{FF2B5EF4-FFF2-40B4-BE49-F238E27FC236}">
                <a16:creationId xmlns:a16="http://schemas.microsoft.com/office/drawing/2014/main" id="{02B259AC-D8EF-9D73-9019-F65622069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9005" y="3222329"/>
            <a:ext cx="2975164" cy="2975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65760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DC14BA-71E7-9003-D2DD-52AB2A09B701}"/>
              </a:ext>
            </a:extLst>
          </p:cNvPr>
          <p:cNvSpPr txBox="1"/>
          <p:nvPr/>
        </p:nvSpPr>
        <p:spPr>
          <a:xfrm>
            <a:off x="5367901" y="550737"/>
            <a:ext cx="5754896" cy="6807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solidFill>
                  <a:schemeClr val="tx1"/>
                </a:solidFill>
                <a:latin typeface="+mj-lt"/>
                <a:ea typeface="+mj-ea"/>
                <a:cs typeface="+mj-cs"/>
              </a:rPr>
              <a:t>Assigning Probabilities</a:t>
            </a:r>
          </a:p>
        </p:txBody>
      </p:sp>
      <p:pic>
        <p:nvPicPr>
          <p:cNvPr id="13" name="Picture 12" descr="A graph with numbers and a number of days&#10;&#10;Description automatically generated">
            <a:extLst>
              <a:ext uri="{FF2B5EF4-FFF2-40B4-BE49-F238E27FC236}">
                <a16:creationId xmlns:a16="http://schemas.microsoft.com/office/drawing/2014/main" id="{0BF28C0A-248B-C96E-6229-F60E0EB37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53" y="1519787"/>
            <a:ext cx="3876165" cy="2083438"/>
          </a:xfrm>
          <a:prstGeom prst="rect">
            <a:avLst/>
          </a:prstGeom>
        </p:spPr>
      </p:pic>
      <p:sp>
        <p:nvSpPr>
          <p:cNvPr id="5" name="TextBox 4">
            <a:extLst>
              <a:ext uri="{FF2B5EF4-FFF2-40B4-BE49-F238E27FC236}">
                <a16:creationId xmlns:a16="http://schemas.microsoft.com/office/drawing/2014/main" id="{77E468D5-1935-DDD4-DA88-8D55797C521B}"/>
              </a:ext>
            </a:extLst>
          </p:cNvPr>
          <p:cNvSpPr txBox="1"/>
          <p:nvPr/>
        </p:nvSpPr>
        <p:spPr>
          <a:xfrm>
            <a:off x="5367901" y="1902375"/>
            <a:ext cx="5754896" cy="127075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What is the probability of a baby being born on a Wednesday?</a:t>
            </a:r>
          </a:p>
          <a:p>
            <a:pPr indent="-228600">
              <a:lnSpc>
                <a:spcPct val="90000"/>
              </a:lnSpc>
              <a:spcAft>
                <a:spcPts val="600"/>
              </a:spcAft>
              <a:buFont typeface="Arial" panose="020B0604020202020204" pitchFamily="34" charset="0"/>
              <a:buChar char="•"/>
            </a:pPr>
            <a:r>
              <a:rPr lang="en-US" sz="2000" dirty="0"/>
              <a:t> A-priori probability 1/7 = 14.3% </a:t>
            </a:r>
          </a:p>
        </p:txBody>
      </p:sp>
      <p:sp>
        <p:nvSpPr>
          <p:cNvPr id="17" name="TextBox 16">
            <a:extLst>
              <a:ext uri="{FF2B5EF4-FFF2-40B4-BE49-F238E27FC236}">
                <a16:creationId xmlns:a16="http://schemas.microsoft.com/office/drawing/2014/main" id="{00687C67-AB83-8A49-37DF-043F4C933B46}"/>
              </a:ext>
            </a:extLst>
          </p:cNvPr>
          <p:cNvSpPr txBox="1"/>
          <p:nvPr/>
        </p:nvSpPr>
        <p:spPr>
          <a:xfrm>
            <a:off x="981075" y="4264396"/>
            <a:ext cx="10639425"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Data from “Risks of Stillbirth and Early Neonatal Death by Day of Week”, by Zhong-Cheng Luo, </a:t>
            </a:r>
            <a:r>
              <a:rPr lang="en-US" dirty="0" err="1">
                <a:latin typeface="Times New Roman" panose="02020603050405020304" pitchFamily="18" charset="0"/>
                <a:cs typeface="Times New Roman" panose="02020603050405020304" pitchFamily="18" charset="0"/>
              </a:rPr>
              <a:t>Shiliang</a:t>
            </a:r>
            <a:r>
              <a:rPr lang="en-US" dirty="0">
                <a:latin typeface="Times New Roman" panose="02020603050405020304" pitchFamily="18" charset="0"/>
                <a:cs typeface="Times New Roman" panose="02020603050405020304" pitchFamily="18" charset="0"/>
              </a:rPr>
              <a:t> Liu, Russell Wilkins, and Michael S. Kramer, for the Fetal and Infant Health Study Group of the Canadian Perinatal Surveillance System. Data of 3,239,972 births in Canada between 1985 and 1998. The reported percentages do not add up to 100% due to rounding.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1227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9180-9EE6-5047-3C6E-4BCA9A01123A}"/>
              </a:ext>
            </a:extLst>
          </p:cNvPr>
          <p:cNvSpPr>
            <a:spLocks noGrp="1"/>
          </p:cNvSpPr>
          <p:nvPr>
            <p:ph type="title"/>
          </p:nvPr>
        </p:nvSpPr>
        <p:spPr>
          <a:xfrm>
            <a:off x="361950" y="0"/>
            <a:ext cx="4838700" cy="895350"/>
          </a:xfrm>
        </p:spPr>
        <p:txBody>
          <a:bodyPr/>
          <a:lstStyle/>
          <a:p>
            <a:r>
              <a:rPr lang="en-IN" dirty="0">
                <a:solidFill>
                  <a:srgbClr val="FF0000"/>
                </a:solidFill>
              </a:rPr>
              <a:t>Misleading Graphs</a:t>
            </a:r>
          </a:p>
        </p:txBody>
      </p:sp>
      <p:pic>
        <p:nvPicPr>
          <p:cNvPr id="11" name="Content Placeholder 10">
            <a:extLst>
              <a:ext uri="{FF2B5EF4-FFF2-40B4-BE49-F238E27FC236}">
                <a16:creationId xmlns:a16="http://schemas.microsoft.com/office/drawing/2014/main" id="{199E8941-6A46-B574-F0BE-74E7F4610503}"/>
              </a:ext>
            </a:extLst>
          </p:cNvPr>
          <p:cNvPicPr>
            <a:picLocks noGrp="1" noChangeAspect="1"/>
          </p:cNvPicPr>
          <p:nvPr>
            <p:ph idx="1"/>
          </p:nvPr>
        </p:nvPicPr>
        <p:blipFill>
          <a:blip r:embed="rId2"/>
          <a:stretch>
            <a:fillRect/>
          </a:stretch>
        </p:blipFill>
        <p:spPr>
          <a:xfrm>
            <a:off x="476250" y="895350"/>
            <a:ext cx="8830907" cy="3620005"/>
          </a:xfrm>
        </p:spPr>
      </p:pic>
      <p:sp>
        <p:nvSpPr>
          <p:cNvPr id="13" name="TextBox 12">
            <a:extLst>
              <a:ext uri="{FF2B5EF4-FFF2-40B4-BE49-F238E27FC236}">
                <a16:creationId xmlns:a16="http://schemas.microsoft.com/office/drawing/2014/main" id="{8CD3B119-C159-211D-90CA-C08510D5FBB9}"/>
              </a:ext>
            </a:extLst>
          </p:cNvPr>
          <p:cNvSpPr txBox="1"/>
          <p:nvPr/>
        </p:nvSpPr>
        <p:spPr>
          <a:xfrm>
            <a:off x="0" y="4549676"/>
            <a:ext cx="11334750" cy="2308324"/>
          </a:xfrm>
          <a:prstGeom prst="rect">
            <a:avLst/>
          </a:prstGeom>
          <a:noFill/>
        </p:spPr>
        <p:txBody>
          <a:bodyPr wrap="square">
            <a:spAutoFit/>
          </a:bodyPr>
          <a:lstStyle/>
          <a:p>
            <a:pPr marL="342900" indent="-342900">
              <a:buFont typeface="Wingdings" panose="05000000000000000000" pitchFamily="2" charset="2"/>
              <a:buChar char="ü"/>
            </a:pPr>
            <a:r>
              <a:rPr lang="en-US" sz="2400" b="1" dirty="0">
                <a:solidFill>
                  <a:schemeClr val="accent5">
                    <a:lumMod val="75000"/>
                  </a:schemeClr>
                </a:solidFill>
              </a:rPr>
              <a:t>The graph on the left misleads by using a truncated Y-axis that starts at 81, exaggerating the difference between 2007 and 2008. </a:t>
            </a:r>
          </a:p>
          <a:p>
            <a:pPr marL="342900" indent="-342900">
              <a:buFont typeface="Wingdings" panose="05000000000000000000" pitchFamily="2" charset="2"/>
              <a:buChar char="ü"/>
            </a:pPr>
            <a:endParaRPr lang="en-US" sz="2400" b="1" dirty="0">
              <a:solidFill>
                <a:schemeClr val="accent5">
                  <a:lumMod val="75000"/>
                </a:schemeClr>
              </a:solidFill>
            </a:endParaRPr>
          </a:p>
          <a:p>
            <a:pPr marL="342900" indent="-342900">
              <a:buFont typeface="Wingdings" panose="05000000000000000000" pitchFamily="2" charset="2"/>
              <a:buChar char="ü"/>
            </a:pPr>
            <a:r>
              <a:rPr lang="en-US" sz="2400" b="1" dirty="0">
                <a:solidFill>
                  <a:schemeClr val="accent5">
                    <a:lumMod val="75000"/>
                  </a:schemeClr>
                </a:solidFill>
              </a:rPr>
              <a:t>In contrast, the graph on the right uses a full Y-axis starting from 0, accurately reflecting the true difference. This demonstrates how altering the scale can distort perceptions of data changes.</a:t>
            </a:r>
            <a:endParaRPr lang="en-IN" sz="2400" b="1" dirty="0">
              <a:solidFill>
                <a:schemeClr val="accent5">
                  <a:lumMod val="75000"/>
                </a:schemeClr>
              </a:solidFill>
            </a:endParaRPr>
          </a:p>
        </p:txBody>
      </p:sp>
    </p:spTree>
    <p:extLst>
      <p:ext uri="{BB962C8B-B14F-4D97-AF65-F5344CB8AC3E}">
        <p14:creationId xmlns:p14="http://schemas.microsoft.com/office/powerpoint/2010/main" val="25673948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812EBB-5488-14B8-4ADA-9FEB3326C8B0}"/>
              </a:ext>
            </a:extLst>
          </p:cNvPr>
          <p:cNvSpPr txBox="1"/>
          <p:nvPr/>
        </p:nvSpPr>
        <p:spPr>
          <a:xfrm>
            <a:off x="504967" y="675564"/>
            <a:ext cx="3609833" cy="520408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Times New Roman" panose="02020603050405020304" pitchFamily="18" charset="0"/>
                <a:ea typeface="+mj-ea"/>
                <a:cs typeface="Times New Roman" panose="02020603050405020304" pitchFamily="18" charset="0"/>
              </a:rPr>
              <a:t>Assigning Probabilities </a:t>
            </a:r>
          </a:p>
        </p:txBody>
      </p:sp>
      <p:sp>
        <p:nvSpPr>
          <p:cNvPr id="5" name="TextBox 4">
            <a:extLst>
              <a:ext uri="{FF2B5EF4-FFF2-40B4-BE49-F238E27FC236}">
                <a16:creationId xmlns:a16="http://schemas.microsoft.com/office/drawing/2014/main" id="{25F8450B-3BC5-9E1F-474D-760B7C22ED64}"/>
              </a:ext>
            </a:extLst>
          </p:cNvPr>
          <p:cNvSpPr txBox="1"/>
          <p:nvPr/>
        </p:nvSpPr>
        <p:spPr>
          <a:xfrm>
            <a:off x="4776730" y="1956502"/>
            <a:ext cx="5568135" cy="557717"/>
          </a:xfrm>
          <a:prstGeom prst="rect">
            <a:avLst/>
          </a:prstGeom>
          <a:noFill/>
        </p:spPr>
        <p:txBody>
          <a:bodyPr wrap="square">
            <a:spAutoFit/>
          </a:bodyPr>
          <a:lstStyle/>
          <a:p>
            <a:pPr defTabSz="576072">
              <a:spcAft>
                <a:spcPts val="600"/>
              </a:spcAft>
            </a:pPr>
            <a:r>
              <a:rPr lang="en-US" sz="1512" kern="1200" dirty="0">
                <a:solidFill>
                  <a:schemeClr val="tx1"/>
                </a:solidFill>
                <a:latin typeface="Times New Roman" panose="02020603050405020304" pitchFamily="18" charset="0"/>
                <a:ea typeface="+mn-ea"/>
                <a:cs typeface="Times New Roman" panose="02020603050405020304" pitchFamily="18" charset="0"/>
              </a:rPr>
              <a:t>Empirical Method – A posteriori or Frequentist Probability can be determined post conducting a thought experiment. </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CF5DB43-9AF4-5408-2F50-4F2A27D05AED}"/>
              </a:ext>
            </a:extLst>
          </p:cNvPr>
          <p:cNvSpPr txBox="1"/>
          <p:nvPr/>
        </p:nvSpPr>
        <p:spPr>
          <a:xfrm>
            <a:off x="6718729" y="3288240"/>
            <a:ext cx="478921" cy="378565"/>
          </a:xfrm>
          <a:prstGeom prst="rect">
            <a:avLst/>
          </a:prstGeom>
          <a:noFill/>
        </p:spPr>
        <p:txBody>
          <a:bodyPr wrap="square">
            <a:spAutoFit/>
          </a:bodyPr>
          <a:lstStyle/>
          <a:p>
            <a:pPr defTabSz="472379">
              <a:spcAft>
                <a:spcPts val="378"/>
              </a:spcAft>
            </a:pPr>
            <a:r>
              <a:rPr lang="en-IN" sz="930" kern="1200">
                <a:solidFill>
                  <a:schemeClr val="tx1"/>
                </a:solidFill>
                <a:latin typeface="+mn-lt"/>
                <a:ea typeface="+mn-ea"/>
                <a:cs typeface="+mn-cs"/>
              </a:rPr>
              <a:t>𝑃 (𝐸) =</a:t>
            </a:r>
            <a:endParaRPr lang="en-IN"/>
          </a:p>
        </p:txBody>
      </p:sp>
      <p:sp>
        <p:nvSpPr>
          <p:cNvPr id="8" name="TextBox 7">
            <a:extLst>
              <a:ext uri="{FF2B5EF4-FFF2-40B4-BE49-F238E27FC236}">
                <a16:creationId xmlns:a16="http://schemas.microsoft.com/office/drawing/2014/main" id="{22604F66-3E9F-E1A5-B388-9654F5C3DFA2}"/>
              </a:ext>
            </a:extLst>
          </p:cNvPr>
          <p:cNvSpPr txBox="1"/>
          <p:nvPr/>
        </p:nvSpPr>
        <p:spPr>
          <a:xfrm>
            <a:off x="7750259" y="3032606"/>
            <a:ext cx="2017971" cy="266868"/>
          </a:xfrm>
          <a:prstGeom prst="rect">
            <a:avLst/>
          </a:prstGeom>
          <a:noFill/>
        </p:spPr>
        <p:txBody>
          <a:bodyPr wrap="square">
            <a:spAutoFit/>
          </a:bodyPr>
          <a:lstStyle/>
          <a:p>
            <a:pPr defTabSz="576072">
              <a:spcAft>
                <a:spcPts val="600"/>
              </a:spcAft>
            </a:pPr>
            <a:r>
              <a:rPr lang="en-IN" sz="1134" kern="1200" dirty="0">
                <a:solidFill>
                  <a:schemeClr val="tx1"/>
                </a:solidFill>
                <a:latin typeface="Times New Roman" panose="02020603050405020304" pitchFamily="18" charset="0"/>
                <a:ea typeface="+mn-ea"/>
                <a:cs typeface="Times New Roman" panose="02020603050405020304" pitchFamily="18" charset="0"/>
              </a:rPr>
              <a:t># 𝑜𝑓 𝑡𝑖𝑚𝑒𝑠 𝑎𝑛 𝑒𝑣𝑒𝑛𝑡 𝑜𝑐𝑐𝑢𝑟𝑟𝑒</a:t>
            </a:r>
            <a:endParaRPr lang="en-IN" dirty="0">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96157A83-1D09-2A17-F8AB-17CED17A56CD}"/>
              </a:ext>
            </a:extLst>
          </p:cNvPr>
          <p:cNvCxnSpPr>
            <a:cxnSpLocks/>
          </p:cNvCxnSpPr>
          <p:nvPr/>
        </p:nvCxnSpPr>
        <p:spPr>
          <a:xfrm>
            <a:off x="7233533" y="3349776"/>
            <a:ext cx="3333577" cy="0"/>
          </a:xfrm>
          <a:prstGeom prst="line">
            <a:avLst/>
          </a:prstGeom>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56431B3-EAA9-18F3-EBBB-ABDAFD6E81E8}"/>
              </a:ext>
            </a:extLst>
          </p:cNvPr>
          <p:cNvSpPr txBox="1"/>
          <p:nvPr/>
        </p:nvSpPr>
        <p:spPr>
          <a:xfrm>
            <a:off x="7137331" y="3416192"/>
            <a:ext cx="3844236" cy="266868"/>
          </a:xfrm>
          <a:prstGeom prst="rect">
            <a:avLst/>
          </a:prstGeom>
          <a:noFill/>
        </p:spPr>
        <p:txBody>
          <a:bodyPr wrap="square">
            <a:spAutoFit/>
          </a:bodyPr>
          <a:lstStyle/>
          <a:p>
            <a:pPr defTabSz="576072">
              <a:spcAft>
                <a:spcPts val="600"/>
              </a:spcAft>
            </a:pPr>
            <a:r>
              <a:rPr lang="en-IN" sz="1134" kern="1200">
                <a:solidFill>
                  <a:schemeClr val="tx1"/>
                </a:solidFill>
                <a:latin typeface="+mn-lt"/>
                <a:ea typeface="+mn-ea"/>
                <a:cs typeface="+mn-cs"/>
              </a:rPr>
              <a:t>𝑡𝑜𝑡𝑎𝑙 # 𝑜𝑓 𝑜𝑝𝑝𝑜𝑟𝑡𝑢𝑛𝑖𝑡𝑖𝑒𝑠 𝑓𝑜𝑟 𝑡ℎ𝑒 𝑒𝑣𝑒𝑛𝑡 𝑡𝑜 ℎ𝑎𝑣𝑒 𝑜𝑐𝑐𝑢𝑟𝑟𝑒�</a:t>
            </a:r>
            <a:endParaRPr lang="en-IN"/>
          </a:p>
        </p:txBody>
      </p:sp>
      <p:sp>
        <p:nvSpPr>
          <p:cNvPr id="14" name="TextBox 13">
            <a:extLst>
              <a:ext uri="{FF2B5EF4-FFF2-40B4-BE49-F238E27FC236}">
                <a16:creationId xmlns:a16="http://schemas.microsoft.com/office/drawing/2014/main" id="{6EC40751-0CA2-857A-697A-7BD57DE8EFCC}"/>
              </a:ext>
            </a:extLst>
          </p:cNvPr>
          <p:cNvSpPr txBox="1"/>
          <p:nvPr/>
        </p:nvSpPr>
        <p:spPr>
          <a:xfrm>
            <a:off x="4776730" y="4052829"/>
            <a:ext cx="6589260" cy="906787"/>
          </a:xfrm>
          <a:prstGeom prst="rect">
            <a:avLst/>
          </a:prstGeom>
          <a:noFill/>
        </p:spPr>
        <p:txBody>
          <a:bodyPr wrap="square">
            <a:spAutoFit/>
          </a:bodyPr>
          <a:lstStyle/>
          <a:p>
            <a:pPr defTabSz="576072">
              <a:spcAft>
                <a:spcPts val="600"/>
              </a:spcAft>
            </a:pPr>
            <a:r>
              <a:rPr lang="en-US" sz="1764" kern="1200" dirty="0">
                <a:solidFill>
                  <a:schemeClr val="tx1"/>
                </a:solidFill>
                <a:latin typeface="Times New Roman" panose="02020603050405020304" pitchFamily="18" charset="0"/>
                <a:ea typeface="+mn-ea"/>
                <a:cs typeface="Times New Roman" panose="02020603050405020304" pitchFamily="18" charset="0"/>
              </a:rPr>
              <a:t>Example: Tossing of a weighted die…well!, even a fair die. The larger the number of experiments, the better the approximation. This is the most used method in statistical inference.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421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2C710-BDC4-0EBB-8410-B48F501895E3}"/>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Times New Roman" panose="02020603050405020304" pitchFamily="18" charset="0"/>
                <a:ea typeface="+mj-ea"/>
                <a:cs typeface="Times New Roman" panose="02020603050405020304" pitchFamily="18" charset="0"/>
              </a:rPr>
              <a:t>Assigning Probabilities</a:t>
            </a:r>
          </a:p>
        </p:txBody>
      </p:sp>
      <p:sp>
        <p:nvSpPr>
          <p:cNvPr id="17" name="Rectangle 16">
            <a:extLst>
              <a:ext uri="{FF2B5EF4-FFF2-40B4-BE49-F238E27FC236}">
                <a16:creationId xmlns:a16="http://schemas.microsoft.com/office/drawing/2014/main" id="{81FC11C7-898B-04E5-54A0-229FCD94A9B1}"/>
              </a:ext>
            </a:extLst>
          </p:cNvPr>
          <p:cNvSpPr/>
          <p:nvPr/>
        </p:nvSpPr>
        <p:spPr>
          <a:xfrm>
            <a:off x="8000829" y="3833451"/>
            <a:ext cx="3150670" cy="21373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DB48091-3F85-F54D-864A-3EABBB7503CF}"/>
              </a:ext>
            </a:extLst>
          </p:cNvPr>
          <p:cNvSpPr txBox="1"/>
          <p:nvPr/>
        </p:nvSpPr>
        <p:spPr>
          <a:xfrm>
            <a:off x="838200" y="1914550"/>
            <a:ext cx="8834543" cy="951554"/>
          </a:xfrm>
          <a:prstGeom prst="rect">
            <a:avLst/>
          </a:prstGeom>
          <a:noFill/>
        </p:spPr>
        <p:txBody>
          <a:bodyPr wrap="square">
            <a:spAutoFit/>
          </a:bodyPr>
          <a:lstStyle/>
          <a:p>
            <a:pPr defTabSz="905256">
              <a:spcAft>
                <a:spcPts val="600"/>
              </a:spcAft>
            </a:pPr>
            <a:r>
              <a:rPr lang="en-US" sz="2772" kern="1200" dirty="0">
                <a:solidFill>
                  <a:schemeClr val="tx1"/>
                </a:solidFill>
                <a:latin typeface="Times New Roman" panose="02020603050405020304" pitchFamily="18" charset="0"/>
                <a:ea typeface="+mn-ea"/>
                <a:cs typeface="Times New Roman" panose="02020603050405020304" pitchFamily="18" charset="0"/>
              </a:rPr>
              <a:t>Empirical Method – A posteriori or Frequentist 100 calls handled by an agent at a call center</a:t>
            </a:r>
            <a:endParaRPr lang="en-IN" sz="2800" dirty="0">
              <a:latin typeface="Times New Roman" panose="02020603050405020304" pitchFamily="18" charset="0"/>
              <a:cs typeface="Times New Roman" panose="02020603050405020304" pitchFamily="18" charset="0"/>
            </a:endParaRPr>
          </a:p>
        </p:txBody>
      </p:sp>
      <p:pic>
        <p:nvPicPr>
          <p:cNvPr id="7" name="Picture 6" descr="A graph with numbers and lines&#10;&#10;Description automatically generated">
            <a:extLst>
              <a:ext uri="{FF2B5EF4-FFF2-40B4-BE49-F238E27FC236}">
                <a16:creationId xmlns:a16="http://schemas.microsoft.com/office/drawing/2014/main" id="{16EA0212-142C-B684-5557-BAF237048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940" y="3685129"/>
            <a:ext cx="5652207" cy="2285711"/>
          </a:xfrm>
          <a:prstGeom prst="rect">
            <a:avLst/>
          </a:prstGeom>
        </p:spPr>
      </p:pic>
      <p:graphicFrame>
        <p:nvGraphicFramePr>
          <p:cNvPr id="10" name="Chart 9">
            <a:extLst>
              <a:ext uri="{FF2B5EF4-FFF2-40B4-BE49-F238E27FC236}">
                <a16:creationId xmlns:a16="http://schemas.microsoft.com/office/drawing/2014/main" id="{B80030F0-098E-8BD4-B09F-806497764E7D}"/>
              </a:ext>
            </a:extLst>
          </p:cNvPr>
          <p:cNvGraphicFramePr/>
          <p:nvPr/>
        </p:nvGraphicFramePr>
        <p:xfrm>
          <a:off x="8193986" y="2866104"/>
          <a:ext cx="3150670" cy="2766976"/>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8D6069F9-8DAA-1676-CECC-4CA5C5065EF3}"/>
              </a:ext>
            </a:extLst>
          </p:cNvPr>
          <p:cNvSpPr txBox="1"/>
          <p:nvPr/>
        </p:nvSpPr>
        <p:spPr>
          <a:xfrm>
            <a:off x="8602465" y="5325745"/>
            <a:ext cx="310317" cy="276258"/>
          </a:xfrm>
          <a:prstGeom prst="rect">
            <a:avLst/>
          </a:prstGeom>
          <a:noFill/>
        </p:spPr>
        <p:txBody>
          <a:bodyPr wrap="square">
            <a:spAutoFit/>
          </a:bodyPr>
          <a:lstStyle/>
          <a:p>
            <a:pPr defTabSz="905256">
              <a:spcAft>
                <a:spcPts val="600"/>
              </a:spcAft>
            </a:pPr>
            <a:r>
              <a:rPr lang="en-US" sz="1188" kern="1200" dirty="0">
                <a:solidFill>
                  <a:schemeClr val="tx1"/>
                </a:solidFill>
                <a:latin typeface="+mn-lt"/>
                <a:ea typeface="+mn-ea"/>
                <a:cs typeface="+mn-cs"/>
              </a:rPr>
              <a:t>0 </a:t>
            </a:r>
            <a:endParaRPr lang="en-IN" sz="1200" dirty="0"/>
          </a:p>
        </p:txBody>
      </p:sp>
      <p:sp>
        <p:nvSpPr>
          <p:cNvPr id="13" name="TextBox 12">
            <a:extLst>
              <a:ext uri="{FF2B5EF4-FFF2-40B4-BE49-F238E27FC236}">
                <a16:creationId xmlns:a16="http://schemas.microsoft.com/office/drawing/2014/main" id="{AE47ACAF-9BDA-12F1-AA81-0014CF1C3C8C}"/>
              </a:ext>
            </a:extLst>
          </p:cNvPr>
          <p:cNvSpPr txBox="1"/>
          <p:nvPr/>
        </p:nvSpPr>
        <p:spPr>
          <a:xfrm>
            <a:off x="9010944" y="5325745"/>
            <a:ext cx="448060" cy="276258"/>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20 </a:t>
            </a:r>
            <a:endParaRPr lang="en-IN" sz="1200"/>
          </a:p>
        </p:txBody>
      </p:sp>
      <p:sp>
        <p:nvSpPr>
          <p:cNvPr id="14" name="TextBox 13">
            <a:extLst>
              <a:ext uri="{FF2B5EF4-FFF2-40B4-BE49-F238E27FC236}">
                <a16:creationId xmlns:a16="http://schemas.microsoft.com/office/drawing/2014/main" id="{546184C2-59B8-14B7-8C6D-5369E7AC982C}"/>
              </a:ext>
            </a:extLst>
          </p:cNvPr>
          <p:cNvSpPr txBox="1"/>
          <p:nvPr/>
        </p:nvSpPr>
        <p:spPr>
          <a:xfrm>
            <a:off x="9459002" y="5325745"/>
            <a:ext cx="413228" cy="276258"/>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40</a:t>
            </a:r>
            <a:endParaRPr lang="en-IN" sz="1200"/>
          </a:p>
        </p:txBody>
      </p:sp>
      <p:sp>
        <p:nvSpPr>
          <p:cNvPr id="15" name="TextBox 14">
            <a:extLst>
              <a:ext uri="{FF2B5EF4-FFF2-40B4-BE49-F238E27FC236}">
                <a16:creationId xmlns:a16="http://schemas.microsoft.com/office/drawing/2014/main" id="{82CB4DE6-AE19-8FF5-95E9-447946871FF6}"/>
              </a:ext>
            </a:extLst>
          </p:cNvPr>
          <p:cNvSpPr txBox="1"/>
          <p:nvPr/>
        </p:nvSpPr>
        <p:spPr>
          <a:xfrm>
            <a:off x="9938727" y="5325745"/>
            <a:ext cx="413228" cy="276258"/>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60</a:t>
            </a:r>
            <a:endParaRPr lang="en-IN" sz="1200"/>
          </a:p>
        </p:txBody>
      </p:sp>
      <p:sp>
        <p:nvSpPr>
          <p:cNvPr id="16" name="TextBox 15">
            <a:extLst>
              <a:ext uri="{FF2B5EF4-FFF2-40B4-BE49-F238E27FC236}">
                <a16:creationId xmlns:a16="http://schemas.microsoft.com/office/drawing/2014/main" id="{A5F77088-089B-69D7-F7E0-F6DBCD2FC48D}"/>
              </a:ext>
            </a:extLst>
          </p:cNvPr>
          <p:cNvSpPr txBox="1"/>
          <p:nvPr/>
        </p:nvSpPr>
        <p:spPr>
          <a:xfrm>
            <a:off x="10418452" y="5325744"/>
            <a:ext cx="413227" cy="276258"/>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80 </a:t>
            </a:r>
            <a:endParaRPr lang="en-IN" sz="1200"/>
          </a:p>
        </p:txBody>
      </p:sp>
      <p:sp>
        <p:nvSpPr>
          <p:cNvPr id="18" name="TextBox 17">
            <a:extLst>
              <a:ext uri="{FF2B5EF4-FFF2-40B4-BE49-F238E27FC236}">
                <a16:creationId xmlns:a16="http://schemas.microsoft.com/office/drawing/2014/main" id="{7D096E95-DBDB-DAB7-0CE5-50EAA489ABE3}"/>
              </a:ext>
            </a:extLst>
          </p:cNvPr>
          <p:cNvSpPr txBox="1"/>
          <p:nvPr/>
        </p:nvSpPr>
        <p:spPr>
          <a:xfrm>
            <a:off x="10442544" y="4429361"/>
            <a:ext cx="389135" cy="275140"/>
          </a:xfrm>
          <a:prstGeom prst="rect">
            <a:avLst/>
          </a:prstGeom>
          <a:noFill/>
        </p:spPr>
        <p:txBody>
          <a:bodyPr wrap="square">
            <a:spAutoFit/>
          </a:bodyPr>
          <a:lstStyle/>
          <a:p>
            <a:pPr defTabSz="905256">
              <a:spcAft>
                <a:spcPts val="600"/>
              </a:spcAft>
            </a:pPr>
            <a:r>
              <a:rPr lang="en-US" sz="1188" dirty="0"/>
              <a:t>64</a:t>
            </a:r>
            <a:r>
              <a:rPr lang="en-US" sz="1188" kern="1200" dirty="0">
                <a:solidFill>
                  <a:schemeClr val="tx1"/>
                </a:solidFill>
                <a:latin typeface="+mn-lt"/>
                <a:ea typeface="+mn-ea"/>
                <a:cs typeface="+mn-cs"/>
              </a:rPr>
              <a:t> </a:t>
            </a:r>
            <a:endParaRPr lang="en-IN" sz="1200" dirty="0"/>
          </a:p>
        </p:txBody>
      </p:sp>
      <p:sp>
        <p:nvSpPr>
          <p:cNvPr id="19" name="TextBox 18">
            <a:extLst>
              <a:ext uri="{FF2B5EF4-FFF2-40B4-BE49-F238E27FC236}">
                <a16:creationId xmlns:a16="http://schemas.microsoft.com/office/drawing/2014/main" id="{C8BBC6CD-F2DB-3016-CC4C-902B9D0CE97E}"/>
              </a:ext>
            </a:extLst>
          </p:cNvPr>
          <p:cNvSpPr txBox="1"/>
          <p:nvPr/>
        </p:nvSpPr>
        <p:spPr>
          <a:xfrm>
            <a:off x="9731972" y="4987985"/>
            <a:ext cx="605975" cy="275140"/>
          </a:xfrm>
          <a:prstGeom prst="rect">
            <a:avLst/>
          </a:prstGeom>
          <a:noFill/>
        </p:spPr>
        <p:txBody>
          <a:bodyPr wrap="square">
            <a:spAutoFit/>
          </a:bodyPr>
          <a:lstStyle/>
          <a:p>
            <a:pPr defTabSz="905256">
              <a:spcAft>
                <a:spcPts val="600"/>
              </a:spcAft>
            </a:pPr>
            <a:r>
              <a:rPr lang="en-US" sz="1188" kern="1200" dirty="0">
                <a:solidFill>
                  <a:schemeClr val="tx1"/>
                </a:solidFill>
                <a:latin typeface="+mn-lt"/>
                <a:ea typeface="+mn-ea"/>
                <a:cs typeface="+mn-cs"/>
              </a:rPr>
              <a:t>36</a:t>
            </a:r>
            <a:endParaRPr lang="en-IN" sz="1200" dirty="0"/>
          </a:p>
        </p:txBody>
      </p:sp>
    </p:spTree>
    <p:extLst>
      <p:ext uri="{BB962C8B-B14F-4D97-AF65-F5344CB8AC3E}">
        <p14:creationId xmlns:p14="http://schemas.microsoft.com/office/powerpoint/2010/main" val="20934567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2C710-BDC4-0EBB-8410-B48F501895E3}"/>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dirty="0">
                <a:solidFill>
                  <a:schemeClr val="tx1"/>
                </a:solidFill>
                <a:latin typeface="Times New Roman" panose="02020603050405020304" pitchFamily="18" charset="0"/>
                <a:ea typeface="+mj-ea"/>
                <a:cs typeface="Times New Roman" panose="02020603050405020304" pitchFamily="18" charset="0"/>
              </a:rPr>
              <a:t>Assigning Probabilities</a:t>
            </a:r>
          </a:p>
        </p:txBody>
      </p:sp>
      <p:sp>
        <p:nvSpPr>
          <p:cNvPr id="17" name="Rectangle 16">
            <a:extLst>
              <a:ext uri="{FF2B5EF4-FFF2-40B4-BE49-F238E27FC236}">
                <a16:creationId xmlns:a16="http://schemas.microsoft.com/office/drawing/2014/main" id="{81FC11C7-898B-04E5-54A0-229FCD94A9B1}"/>
              </a:ext>
            </a:extLst>
          </p:cNvPr>
          <p:cNvSpPr/>
          <p:nvPr/>
        </p:nvSpPr>
        <p:spPr>
          <a:xfrm>
            <a:off x="8007063" y="3995689"/>
            <a:ext cx="3153412" cy="21392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DB48091-3F85-F54D-864A-3EABBB7503CF}"/>
              </a:ext>
            </a:extLst>
          </p:cNvPr>
          <p:cNvSpPr txBox="1"/>
          <p:nvPr/>
        </p:nvSpPr>
        <p:spPr>
          <a:xfrm>
            <a:off x="838200" y="2075118"/>
            <a:ext cx="8842232" cy="952382"/>
          </a:xfrm>
          <a:prstGeom prst="rect">
            <a:avLst/>
          </a:prstGeom>
          <a:noFill/>
        </p:spPr>
        <p:txBody>
          <a:bodyPr wrap="square">
            <a:spAutoFit/>
          </a:bodyPr>
          <a:lstStyle/>
          <a:p>
            <a:pPr defTabSz="905256">
              <a:spcAft>
                <a:spcPts val="600"/>
              </a:spcAft>
            </a:pPr>
            <a:r>
              <a:rPr lang="en-US" sz="2772" kern="1200" dirty="0">
                <a:solidFill>
                  <a:schemeClr val="tx1"/>
                </a:solidFill>
                <a:latin typeface="Times New Roman" panose="02020603050405020304" pitchFamily="18" charset="0"/>
                <a:ea typeface="+mn-ea"/>
                <a:cs typeface="Times New Roman" panose="02020603050405020304" pitchFamily="18" charset="0"/>
              </a:rPr>
              <a:t>Empirical Method – A posteriori or Frequentist 100 calls handled by an agent at a call center</a:t>
            </a:r>
            <a:endParaRPr lang="en-IN" sz="2800" dirty="0">
              <a:latin typeface="Times New Roman" panose="02020603050405020304" pitchFamily="18" charset="0"/>
              <a:cs typeface="Times New Roman" panose="02020603050405020304" pitchFamily="18" charset="0"/>
            </a:endParaRPr>
          </a:p>
        </p:txBody>
      </p:sp>
      <p:pic>
        <p:nvPicPr>
          <p:cNvPr id="7" name="Picture 6" descr="A graph with numbers and lines&#10;&#10;Description automatically generated">
            <a:extLst>
              <a:ext uri="{FF2B5EF4-FFF2-40B4-BE49-F238E27FC236}">
                <a16:creationId xmlns:a16="http://schemas.microsoft.com/office/drawing/2014/main" id="{16EA0212-142C-B684-5557-BAF237048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093" y="3847238"/>
            <a:ext cx="5657126" cy="2287700"/>
          </a:xfrm>
          <a:prstGeom prst="rect">
            <a:avLst/>
          </a:prstGeom>
        </p:spPr>
      </p:pic>
      <p:graphicFrame>
        <p:nvGraphicFramePr>
          <p:cNvPr id="10" name="Chart 9">
            <a:extLst>
              <a:ext uri="{FF2B5EF4-FFF2-40B4-BE49-F238E27FC236}">
                <a16:creationId xmlns:a16="http://schemas.microsoft.com/office/drawing/2014/main" id="{B80030F0-098E-8BD4-B09F-806497764E7D}"/>
              </a:ext>
            </a:extLst>
          </p:cNvPr>
          <p:cNvGraphicFramePr/>
          <p:nvPr/>
        </p:nvGraphicFramePr>
        <p:xfrm>
          <a:off x="8200388" y="3027500"/>
          <a:ext cx="3153412" cy="276938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8D6069F9-8DAA-1676-CECC-4CA5C5065EF3}"/>
              </a:ext>
            </a:extLst>
          </p:cNvPr>
          <p:cNvSpPr txBox="1"/>
          <p:nvPr/>
        </p:nvSpPr>
        <p:spPr>
          <a:xfrm>
            <a:off x="8609222" y="5489282"/>
            <a:ext cx="310587" cy="276498"/>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0 </a:t>
            </a:r>
            <a:endParaRPr lang="en-IN" sz="1200"/>
          </a:p>
        </p:txBody>
      </p:sp>
      <p:sp>
        <p:nvSpPr>
          <p:cNvPr id="13" name="TextBox 12">
            <a:extLst>
              <a:ext uri="{FF2B5EF4-FFF2-40B4-BE49-F238E27FC236}">
                <a16:creationId xmlns:a16="http://schemas.microsoft.com/office/drawing/2014/main" id="{AE47ACAF-9BDA-12F1-AA81-0014CF1C3C8C}"/>
              </a:ext>
            </a:extLst>
          </p:cNvPr>
          <p:cNvSpPr txBox="1"/>
          <p:nvPr/>
        </p:nvSpPr>
        <p:spPr>
          <a:xfrm>
            <a:off x="9018057" y="5489282"/>
            <a:ext cx="448450" cy="276498"/>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20 </a:t>
            </a:r>
            <a:endParaRPr lang="en-IN" sz="1200"/>
          </a:p>
        </p:txBody>
      </p:sp>
      <p:sp>
        <p:nvSpPr>
          <p:cNvPr id="14" name="TextBox 13">
            <a:extLst>
              <a:ext uri="{FF2B5EF4-FFF2-40B4-BE49-F238E27FC236}">
                <a16:creationId xmlns:a16="http://schemas.microsoft.com/office/drawing/2014/main" id="{546184C2-59B8-14B7-8C6D-5369E7AC982C}"/>
              </a:ext>
            </a:extLst>
          </p:cNvPr>
          <p:cNvSpPr txBox="1"/>
          <p:nvPr/>
        </p:nvSpPr>
        <p:spPr>
          <a:xfrm>
            <a:off x="9466505" y="5489282"/>
            <a:ext cx="413588" cy="276498"/>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40</a:t>
            </a:r>
            <a:endParaRPr lang="en-IN" sz="1200"/>
          </a:p>
        </p:txBody>
      </p:sp>
      <p:sp>
        <p:nvSpPr>
          <p:cNvPr id="15" name="TextBox 14">
            <a:extLst>
              <a:ext uri="{FF2B5EF4-FFF2-40B4-BE49-F238E27FC236}">
                <a16:creationId xmlns:a16="http://schemas.microsoft.com/office/drawing/2014/main" id="{82CB4DE6-AE19-8FF5-95E9-447946871FF6}"/>
              </a:ext>
            </a:extLst>
          </p:cNvPr>
          <p:cNvSpPr txBox="1"/>
          <p:nvPr/>
        </p:nvSpPr>
        <p:spPr>
          <a:xfrm>
            <a:off x="9946647" y="5489282"/>
            <a:ext cx="413588" cy="276498"/>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60</a:t>
            </a:r>
            <a:endParaRPr lang="en-IN" sz="1200"/>
          </a:p>
        </p:txBody>
      </p:sp>
      <p:sp>
        <p:nvSpPr>
          <p:cNvPr id="16" name="TextBox 15">
            <a:extLst>
              <a:ext uri="{FF2B5EF4-FFF2-40B4-BE49-F238E27FC236}">
                <a16:creationId xmlns:a16="http://schemas.microsoft.com/office/drawing/2014/main" id="{A5F77088-089B-69D7-F7E0-F6DBCD2FC48D}"/>
              </a:ext>
            </a:extLst>
          </p:cNvPr>
          <p:cNvSpPr txBox="1"/>
          <p:nvPr/>
        </p:nvSpPr>
        <p:spPr>
          <a:xfrm>
            <a:off x="10426790" y="5489281"/>
            <a:ext cx="413587" cy="276498"/>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80 </a:t>
            </a:r>
            <a:endParaRPr lang="en-IN" sz="1200"/>
          </a:p>
        </p:txBody>
      </p:sp>
      <p:sp>
        <p:nvSpPr>
          <p:cNvPr id="2" name="TextBox 1">
            <a:extLst>
              <a:ext uri="{FF2B5EF4-FFF2-40B4-BE49-F238E27FC236}">
                <a16:creationId xmlns:a16="http://schemas.microsoft.com/office/drawing/2014/main" id="{4C8DD3D9-FB78-0350-1DBA-3D25A11B9E82}"/>
              </a:ext>
            </a:extLst>
          </p:cNvPr>
          <p:cNvSpPr txBox="1"/>
          <p:nvPr/>
        </p:nvSpPr>
        <p:spPr>
          <a:xfrm>
            <a:off x="10450903" y="4592118"/>
            <a:ext cx="389474" cy="275379"/>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72 </a:t>
            </a:r>
            <a:endParaRPr lang="en-IN" sz="1200" dirty="0"/>
          </a:p>
        </p:txBody>
      </p:sp>
      <p:sp>
        <p:nvSpPr>
          <p:cNvPr id="4" name="TextBox 3">
            <a:extLst>
              <a:ext uri="{FF2B5EF4-FFF2-40B4-BE49-F238E27FC236}">
                <a16:creationId xmlns:a16="http://schemas.microsoft.com/office/drawing/2014/main" id="{06212EEF-AC08-ED8B-CED0-E10F353DA2CC}"/>
              </a:ext>
            </a:extLst>
          </p:cNvPr>
          <p:cNvSpPr txBox="1"/>
          <p:nvPr/>
        </p:nvSpPr>
        <p:spPr>
          <a:xfrm>
            <a:off x="9685355" y="5151228"/>
            <a:ext cx="389474" cy="275379"/>
          </a:xfrm>
          <a:prstGeom prst="rect">
            <a:avLst/>
          </a:prstGeom>
          <a:noFill/>
        </p:spPr>
        <p:txBody>
          <a:bodyPr wrap="square">
            <a:spAutoFit/>
          </a:bodyPr>
          <a:lstStyle/>
          <a:p>
            <a:pPr defTabSz="905256">
              <a:spcAft>
                <a:spcPts val="600"/>
              </a:spcAft>
            </a:pPr>
            <a:r>
              <a:rPr lang="en-US" sz="1188" kern="1200">
                <a:solidFill>
                  <a:schemeClr val="tx1"/>
                </a:solidFill>
                <a:latin typeface="+mn-lt"/>
                <a:ea typeface="+mn-ea"/>
                <a:cs typeface="+mn-cs"/>
              </a:rPr>
              <a:t>28 </a:t>
            </a:r>
            <a:endParaRPr lang="en-IN" sz="1200" dirty="0"/>
          </a:p>
        </p:txBody>
      </p:sp>
    </p:spTree>
    <p:extLst>
      <p:ext uri="{BB962C8B-B14F-4D97-AF65-F5344CB8AC3E}">
        <p14:creationId xmlns:p14="http://schemas.microsoft.com/office/powerpoint/2010/main" val="30478837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2C710-BDC4-0EBB-8410-B48F501895E3}"/>
              </a:ext>
            </a:extLst>
          </p:cNvPr>
          <p:cNvSpPr txBox="1"/>
          <p:nvPr/>
        </p:nvSpPr>
        <p:spPr>
          <a:xfrm>
            <a:off x="1188069" y="381935"/>
            <a:ext cx="9356106" cy="120032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600" kern="1200" dirty="0">
                <a:solidFill>
                  <a:schemeClr val="tx1"/>
                </a:solidFill>
                <a:latin typeface="Times New Roman" panose="02020603050405020304" pitchFamily="18" charset="0"/>
                <a:ea typeface="+mj-ea"/>
                <a:cs typeface="Times New Roman" panose="02020603050405020304" pitchFamily="18" charset="0"/>
              </a:rPr>
              <a:t>Assigning Probabilities</a:t>
            </a:r>
          </a:p>
        </p:txBody>
      </p:sp>
      <p:sp>
        <p:nvSpPr>
          <p:cNvPr id="17" name="Rectangle 16">
            <a:extLst>
              <a:ext uri="{FF2B5EF4-FFF2-40B4-BE49-F238E27FC236}">
                <a16:creationId xmlns:a16="http://schemas.microsoft.com/office/drawing/2014/main" id="{81FC11C7-898B-04E5-54A0-229FCD94A9B1}"/>
              </a:ext>
            </a:extLst>
          </p:cNvPr>
          <p:cNvSpPr/>
          <p:nvPr/>
        </p:nvSpPr>
        <p:spPr>
          <a:xfrm>
            <a:off x="7565062" y="4038919"/>
            <a:ext cx="2807018" cy="19042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DB48091-3F85-F54D-864A-3EABBB7503CF}"/>
              </a:ext>
            </a:extLst>
          </p:cNvPr>
          <p:cNvSpPr txBox="1"/>
          <p:nvPr/>
        </p:nvSpPr>
        <p:spPr>
          <a:xfrm>
            <a:off x="1188062" y="1992240"/>
            <a:ext cx="7870936" cy="847765"/>
          </a:xfrm>
          <a:prstGeom prst="rect">
            <a:avLst/>
          </a:prstGeom>
          <a:noFill/>
        </p:spPr>
        <p:txBody>
          <a:bodyPr wrap="square">
            <a:spAutoFit/>
          </a:bodyPr>
          <a:lstStyle/>
          <a:p>
            <a:pPr defTabSz="805678">
              <a:spcAft>
                <a:spcPts val="534"/>
              </a:spcAft>
            </a:pPr>
            <a:r>
              <a:rPr lang="en-US" sz="2467" kern="1200" dirty="0">
                <a:solidFill>
                  <a:schemeClr val="tx1"/>
                </a:solidFill>
                <a:latin typeface="Times New Roman" panose="02020603050405020304" pitchFamily="18" charset="0"/>
                <a:ea typeface="+mn-ea"/>
                <a:cs typeface="Times New Roman" panose="02020603050405020304" pitchFamily="18" charset="0"/>
              </a:rPr>
              <a:t>Empirical Method – A posteriori or Frequentist 100 calls handled by an agent at a call center</a:t>
            </a:r>
            <a:endParaRPr lang="en-IN" sz="2800" dirty="0">
              <a:latin typeface="Times New Roman" panose="02020603050405020304" pitchFamily="18" charset="0"/>
              <a:cs typeface="Times New Roman" panose="02020603050405020304" pitchFamily="18" charset="0"/>
            </a:endParaRPr>
          </a:p>
        </p:txBody>
      </p:sp>
      <p:pic>
        <p:nvPicPr>
          <p:cNvPr id="7" name="Picture 6" descr="A graph with numbers and lines&#10;&#10;Description automatically generated">
            <a:extLst>
              <a:ext uri="{FF2B5EF4-FFF2-40B4-BE49-F238E27FC236}">
                <a16:creationId xmlns:a16="http://schemas.microsoft.com/office/drawing/2014/main" id="{16EA0212-142C-B684-5557-BAF237048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118" y="3153687"/>
            <a:ext cx="5035706" cy="2036402"/>
          </a:xfrm>
          <a:prstGeom prst="rect">
            <a:avLst/>
          </a:prstGeom>
        </p:spPr>
      </p:pic>
      <p:graphicFrame>
        <p:nvGraphicFramePr>
          <p:cNvPr id="10" name="Chart 9">
            <a:extLst>
              <a:ext uri="{FF2B5EF4-FFF2-40B4-BE49-F238E27FC236}">
                <a16:creationId xmlns:a16="http://schemas.microsoft.com/office/drawing/2014/main" id="{B80030F0-098E-8BD4-B09F-806497764E7D}"/>
              </a:ext>
            </a:extLst>
          </p:cNvPr>
          <p:cNvGraphicFramePr/>
          <p:nvPr/>
        </p:nvGraphicFramePr>
        <p:xfrm>
          <a:off x="7737151" y="3177083"/>
          <a:ext cx="2807018" cy="24651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8D6069F9-8DAA-1676-CECC-4CA5C5065EF3}"/>
              </a:ext>
            </a:extLst>
          </p:cNvPr>
          <p:cNvSpPr txBox="1"/>
          <p:nvPr/>
        </p:nvSpPr>
        <p:spPr>
          <a:xfrm>
            <a:off x="8101076" y="5368445"/>
            <a:ext cx="276470" cy="255006"/>
          </a:xfrm>
          <a:prstGeom prst="rect">
            <a:avLst/>
          </a:prstGeom>
          <a:noFill/>
        </p:spPr>
        <p:txBody>
          <a:bodyPr wrap="square">
            <a:spAutoFit/>
          </a:bodyPr>
          <a:lstStyle/>
          <a:p>
            <a:pPr defTabSz="805678">
              <a:spcAft>
                <a:spcPts val="534"/>
              </a:spcAft>
            </a:pPr>
            <a:r>
              <a:rPr lang="en-US" sz="1057" kern="1200">
                <a:solidFill>
                  <a:schemeClr val="tx1"/>
                </a:solidFill>
                <a:latin typeface="+mn-lt"/>
                <a:ea typeface="+mn-ea"/>
                <a:cs typeface="+mn-cs"/>
              </a:rPr>
              <a:t>0 </a:t>
            </a:r>
            <a:endParaRPr lang="en-IN" sz="1200"/>
          </a:p>
        </p:txBody>
      </p:sp>
      <p:sp>
        <p:nvSpPr>
          <p:cNvPr id="13" name="TextBox 12">
            <a:extLst>
              <a:ext uri="{FF2B5EF4-FFF2-40B4-BE49-F238E27FC236}">
                <a16:creationId xmlns:a16="http://schemas.microsoft.com/office/drawing/2014/main" id="{AE47ACAF-9BDA-12F1-AA81-0014CF1C3C8C}"/>
              </a:ext>
            </a:extLst>
          </p:cNvPr>
          <p:cNvSpPr txBox="1"/>
          <p:nvPr/>
        </p:nvSpPr>
        <p:spPr>
          <a:xfrm>
            <a:off x="8465001" y="5368445"/>
            <a:ext cx="399189" cy="255006"/>
          </a:xfrm>
          <a:prstGeom prst="rect">
            <a:avLst/>
          </a:prstGeom>
          <a:noFill/>
        </p:spPr>
        <p:txBody>
          <a:bodyPr wrap="square">
            <a:spAutoFit/>
          </a:bodyPr>
          <a:lstStyle/>
          <a:p>
            <a:pPr defTabSz="805678">
              <a:spcAft>
                <a:spcPts val="534"/>
              </a:spcAft>
            </a:pPr>
            <a:r>
              <a:rPr lang="en-US" sz="1057" kern="1200">
                <a:solidFill>
                  <a:schemeClr val="tx1"/>
                </a:solidFill>
                <a:latin typeface="+mn-lt"/>
                <a:ea typeface="+mn-ea"/>
                <a:cs typeface="+mn-cs"/>
              </a:rPr>
              <a:t>20 </a:t>
            </a:r>
            <a:endParaRPr lang="en-IN" sz="1200"/>
          </a:p>
        </p:txBody>
      </p:sp>
      <p:sp>
        <p:nvSpPr>
          <p:cNvPr id="14" name="TextBox 13">
            <a:extLst>
              <a:ext uri="{FF2B5EF4-FFF2-40B4-BE49-F238E27FC236}">
                <a16:creationId xmlns:a16="http://schemas.microsoft.com/office/drawing/2014/main" id="{546184C2-59B8-14B7-8C6D-5369E7AC982C}"/>
              </a:ext>
            </a:extLst>
          </p:cNvPr>
          <p:cNvSpPr txBox="1"/>
          <p:nvPr/>
        </p:nvSpPr>
        <p:spPr>
          <a:xfrm>
            <a:off x="8864188" y="5368445"/>
            <a:ext cx="368156" cy="255006"/>
          </a:xfrm>
          <a:prstGeom prst="rect">
            <a:avLst/>
          </a:prstGeom>
          <a:noFill/>
        </p:spPr>
        <p:txBody>
          <a:bodyPr wrap="square">
            <a:spAutoFit/>
          </a:bodyPr>
          <a:lstStyle/>
          <a:p>
            <a:pPr defTabSz="805678">
              <a:spcAft>
                <a:spcPts val="534"/>
              </a:spcAft>
            </a:pPr>
            <a:r>
              <a:rPr lang="en-US" sz="1057" kern="1200">
                <a:solidFill>
                  <a:schemeClr val="tx1"/>
                </a:solidFill>
                <a:latin typeface="+mn-lt"/>
                <a:ea typeface="+mn-ea"/>
                <a:cs typeface="+mn-cs"/>
              </a:rPr>
              <a:t>40</a:t>
            </a:r>
            <a:endParaRPr lang="en-IN" sz="1200"/>
          </a:p>
        </p:txBody>
      </p:sp>
      <p:sp>
        <p:nvSpPr>
          <p:cNvPr id="15" name="TextBox 14">
            <a:extLst>
              <a:ext uri="{FF2B5EF4-FFF2-40B4-BE49-F238E27FC236}">
                <a16:creationId xmlns:a16="http://schemas.microsoft.com/office/drawing/2014/main" id="{82CB4DE6-AE19-8FF5-95E9-447946871FF6}"/>
              </a:ext>
            </a:extLst>
          </p:cNvPr>
          <p:cNvSpPr txBox="1"/>
          <p:nvPr/>
        </p:nvSpPr>
        <p:spPr>
          <a:xfrm>
            <a:off x="9291588" y="5368445"/>
            <a:ext cx="368156" cy="255006"/>
          </a:xfrm>
          <a:prstGeom prst="rect">
            <a:avLst/>
          </a:prstGeom>
          <a:noFill/>
        </p:spPr>
        <p:txBody>
          <a:bodyPr wrap="square">
            <a:spAutoFit/>
          </a:bodyPr>
          <a:lstStyle/>
          <a:p>
            <a:pPr defTabSz="805678">
              <a:spcAft>
                <a:spcPts val="534"/>
              </a:spcAft>
            </a:pPr>
            <a:r>
              <a:rPr lang="en-US" sz="1057" kern="1200">
                <a:solidFill>
                  <a:schemeClr val="tx1"/>
                </a:solidFill>
                <a:latin typeface="+mn-lt"/>
                <a:ea typeface="+mn-ea"/>
                <a:cs typeface="+mn-cs"/>
              </a:rPr>
              <a:t>60</a:t>
            </a:r>
            <a:endParaRPr lang="en-IN" sz="1200"/>
          </a:p>
        </p:txBody>
      </p:sp>
      <p:sp>
        <p:nvSpPr>
          <p:cNvPr id="16" name="TextBox 15">
            <a:extLst>
              <a:ext uri="{FF2B5EF4-FFF2-40B4-BE49-F238E27FC236}">
                <a16:creationId xmlns:a16="http://schemas.microsoft.com/office/drawing/2014/main" id="{A5F77088-089B-69D7-F7E0-F6DBCD2FC48D}"/>
              </a:ext>
            </a:extLst>
          </p:cNvPr>
          <p:cNvSpPr txBox="1"/>
          <p:nvPr/>
        </p:nvSpPr>
        <p:spPr>
          <a:xfrm>
            <a:off x="9718989" y="5368444"/>
            <a:ext cx="368156" cy="255006"/>
          </a:xfrm>
          <a:prstGeom prst="rect">
            <a:avLst/>
          </a:prstGeom>
          <a:noFill/>
        </p:spPr>
        <p:txBody>
          <a:bodyPr wrap="square">
            <a:spAutoFit/>
          </a:bodyPr>
          <a:lstStyle/>
          <a:p>
            <a:pPr defTabSz="805678">
              <a:spcAft>
                <a:spcPts val="534"/>
              </a:spcAft>
            </a:pPr>
            <a:r>
              <a:rPr lang="en-US" sz="1057" kern="1200">
                <a:solidFill>
                  <a:schemeClr val="tx1"/>
                </a:solidFill>
                <a:latin typeface="+mn-lt"/>
                <a:ea typeface="+mn-ea"/>
                <a:cs typeface="+mn-cs"/>
              </a:rPr>
              <a:t>80 </a:t>
            </a:r>
            <a:endParaRPr lang="en-IN" sz="1200"/>
          </a:p>
        </p:txBody>
      </p:sp>
      <p:sp>
        <p:nvSpPr>
          <p:cNvPr id="2" name="TextBox 1">
            <a:extLst>
              <a:ext uri="{FF2B5EF4-FFF2-40B4-BE49-F238E27FC236}">
                <a16:creationId xmlns:a16="http://schemas.microsoft.com/office/drawing/2014/main" id="{4C8DD3D9-FB78-0350-1DBA-3D25A11B9E82}"/>
              </a:ext>
            </a:extLst>
          </p:cNvPr>
          <p:cNvSpPr txBox="1"/>
          <p:nvPr/>
        </p:nvSpPr>
        <p:spPr>
          <a:xfrm>
            <a:off x="9740453" y="4569832"/>
            <a:ext cx="473047" cy="255006"/>
          </a:xfrm>
          <a:prstGeom prst="rect">
            <a:avLst/>
          </a:prstGeom>
          <a:noFill/>
        </p:spPr>
        <p:txBody>
          <a:bodyPr wrap="square">
            <a:spAutoFit/>
          </a:bodyPr>
          <a:lstStyle/>
          <a:p>
            <a:pPr defTabSz="805678">
              <a:spcAft>
                <a:spcPts val="534"/>
              </a:spcAft>
            </a:pPr>
            <a:r>
              <a:rPr lang="en-US" sz="1057" kern="1200">
                <a:solidFill>
                  <a:schemeClr val="tx1"/>
                </a:solidFill>
                <a:latin typeface="+mn-lt"/>
                <a:ea typeface="+mn-ea"/>
                <a:cs typeface="+mn-cs"/>
              </a:rPr>
              <a:t>136 </a:t>
            </a:r>
            <a:endParaRPr lang="en-IN" sz="1200"/>
          </a:p>
        </p:txBody>
      </p:sp>
      <p:sp>
        <p:nvSpPr>
          <p:cNvPr id="4" name="TextBox 3">
            <a:extLst>
              <a:ext uri="{FF2B5EF4-FFF2-40B4-BE49-F238E27FC236}">
                <a16:creationId xmlns:a16="http://schemas.microsoft.com/office/drawing/2014/main" id="{06212EEF-AC08-ED8B-CED0-E10F353DA2CC}"/>
              </a:ext>
            </a:extLst>
          </p:cNvPr>
          <p:cNvSpPr txBox="1"/>
          <p:nvPr/>
        </p:nvSpPr>
        <p:spPr>
          <a:xfrm>
            <a:off x="9058998" y="5067525"/>
            <a:ext cx="346691" cy="255006"/>
          </a:xfrm>
          <a:prstGeom prst="rect">
            <a:avLst/>
          </a:prstGeom>
          <a:noFill/>
        </p:spPr>
        <p:txBody>
          <a:bodyPr wrap="square">
            <a:spAutoFit/>
          </a:bodyPr>
          <a:lstStyle/>
          <a:p>
            <a:pPr defTabSz="805678">
              <a:spcAft>
                <a:spcPts val="534"/>
              </a:spcAft>
            </a:pPr>
            <a:r>
              <a:rPr lang="en-US" sz="1057" kern="1200">
                <a:solidFill>
                  <a:schemeClr val="tx1"/>
                </a:solidFill>
                <a:latin typeface="+mn-lt"/>
                <a:ea typeface="+mn-ea"/>
                <a:cs typeface="+mn-cs"/>
              </a:rPr>
              <a:t>64 </a:t>
            </a:r>
            <a:endParaRPr lang="en-IN" sz="1200"/>
          </a:p>
        </p:txBody>
      </p:sp>
      <p:sp>
        <p:nvSpPr>
          <p:cNvPr id="8" name="TextBox 7">
            <a:extLst>
              <a:ext uri="{FF2B5EF4-FFF2-40B4-BE49-F238E27FC236}">
                <a16:creationId xmlns:a16="http://schemas.microsoft.com/office/drawing/2014/main" id="{DF306384-5D10-187B-FADD-2883A3BD2F14}"/>
              </a:ext>
            </a:extLst>
          </p:cNvPr>
          <p:cNvSpPr txBox="1"/>
          <p:nvPr/>
        </p:nvSpPr>
        <p:spPr>
          <a:xfrm>
            <a:off x="1262118" y="5642258"/>
            <a:ext cx="5426371" cy="421013"/>
          </a:xfrm>
          <a:prstGeom prst="rect">
            <a:avLst/>
          </a:prstGeom>
          <a:noFill/>
        </p:spPr>
        <p:txBody>
          <a:bodyPr wrap="square">
            <a:spAutoFit/>
          </a:bodyPr>
          <a:lstStyle/>
          <a:p>
            <a:pPr defTabSz="813816">
              <a:spcAft>
                <a:spcPts val="600"/>
              </a:spcAft>
            </a:pPr>
            <a:r>
              <a:rPr lang="en-IN" sz="2136" kern="1200" dirty="0">
                <a:solidFill>
                  <a:schemeClr val="tx1"/>
                </a:solidFill>
                <a:latin typeface="Times New Roman" panose="02020603050405020304" pitchFamily="18" charset="0"/>
                <a:ea typeface="+mn-ea"/>
                <a:cs typeface="Times New Roman" panose="02020603050405020304" pitchFamily="18" charset="0"/>
              </a:rPr>
              <a:t>P(easy) = 0.7</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67608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CAF3AC-199A-2C86-FA77-E529A613A886}"/>
              </a:ext>
            </a:extLst>
          </p:cNvPr>
          <p:cNvSpPr txBox="1"/>
          <p:nvPr/>
        </p:nvSpPr>
        <p:spPr>
          <a:xfrm>
            <a:off x="1676400" y="495645"/>
            <a:ext cx="9144000" cy="194278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dirty="0">
                <a:solidFill>
                  <a:schemeClr val="tx1"/>
                </a:solidFill>
                <a:latin typeface="Times New Roman" panose="02020603050405020304" pitchFamily="18" charset="0"/>
                <a:ea typeface="+mj-ea"/>
                <a:cs typeface="Times New Roman" panose="02020603050405020304" pitchFamily="18" charset="0"/>
              </a:rPr>
              <a:t>Assigning Probabilities </a:t>
            </a:r>
          </a:p>
        </p:txBody>
      </p:sp>
      <p:sp>
        <p:nvSpPr>
          <p:cNvPr id="5" name="TextBox 4">
            <a:extLst>
              <a:ext uri="{FF2B5EF4-FFF2-40B4-BE49-F238E27FC236}">
                <a16:creationId xmlns:a16="http://schemas.microsoft.com/office/drawing/2014/main" id="{9839DDA4-2E0D-2F2A-3F5D-6B5F3E21DF26}"/>
              </a:ext>
            </a:extLst>
          </p:cNvPr>
          <p:cNvSpPr txBox="1"/>
          <p:nvPr/>
        </p:nvSpPr>
        <p:spPr>
          <a:xfrm>
            <a:off x="1524000" y="5514052"/>
            <a:ext cx="9144000" cy="651910"/>
          </a:xfrm>
          <a:prstGeom prst="rect">
            <a:avLst/>
          </a:prstGeom>
        </p:spPr>
        <p:txBody>
          <a:bodyPr vert="horz" lIns="91440" tIns="45720" rIns="91440" bIns="45720" rtlCol="0" anchor="ctr">
            <a:normAutofit/>
          </a:bodyPr>
          <a:lstStyle/>
          <a:p>
            <a:pPr algn="ctr">
              <a:lnSpc>
                <a:spcPct val="90000"/>
              </a:lnSpc>
              <a:spcBef>
                <a:spcPts val="1000"/>
              </a:spcBef>
            </a:pPr>
            <a:r>
              <a:rPr lang="en-US" sz="2000" kern="1200">
                <a:solidFill>
                  <a:schemeClr val="tx1"/>
                </a:solidFill>
                <a:latin typeface="+mn-lt"/>
                <a:ea typeface="+mn-ea"/>
                <a:cs typeface="+mn-cs"/>
              </a:rPr>
              <a:t>Subjective Method Based on feelings, insights, knowledge, etc. of a person.</a:t>
            </a:r>
          </a:p>
        </p:txBody>
      </p:sp>
      <p:sp>
        <p:nvSpPr>
          <p:cNvPr id="7" name="TextBox 6">
            <a:extLst>
              <a:ext uri="{FF2B5EF4-FFF2-40B4-BE49-F238E27FC236}">
                <a16:creationId xmlns:a16="http://schemas.microsoft.com/office/drawing/2014/main" id="{6A3953A9-EAF9-B9DA-86C7-E71215326C0B}"/>
              </a:ext>
            </a:extLst>
          </p:cNvPr>
          <p:cNvSpPr txBox="1"/>
          <p:nvPr/>
        </p:nvSpPr>
        <p:spPr>
          <a:xfrm>
            <a:off x="1524000" y="3337860"/>
            <a:ext cx="9882187" cy="830997"/>
          </a:xfrm>
          <a:prstGeom prst="rect">
            <a:avLst/>
          </a:prstGeom>
          <a:noFill/>
        </p:spPr>
        <p:txBody>
          <a:bodyPr wrap="square">
            <a:spAutoFit/>
          </a:bodyPr>
          <a:lstStyle/>
          <a:p>
            <a:pPr>
              <a:spcAft>
                <a:spcPts val="600"/>
              </a:spcAft>
            </a:pPr>
            <a:r>
              <a:rPr lang="en-US" sz="2400" dirty="0">
                <a:latin typeface="Times New Roman" panose="02020603050405020304" pitchFamily="18" charset="0"/>
                <a:cs typeface="Times New Roman" panose="02020603050405020304" pitchFamily="18" charset="0"/>
              </a:rPr>
              <a:t>What is the probability of TDP, DMK and Mamta Banerjee led Third front in making an impact on the upcoming Lok Sabha elections?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2988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0E8DF-80AF-8834-D203-2D2A47D51F9F}"/>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Times New Roman" panose="02020603050405020304" pitchFamily="18" charset="0"/>
                <a:ea typeface="+mj-ea"/>
                <a:cs typeface="Times New Roman" panose="02020603050405020304" pitchFamily="18" charset="0"/>
              </a:rPr>
              <a:t>Assigning Probabilities</a:t>
            </a:r>
          </a:p>
        </p:txBody>
      </p:sp>
      <p:sp>
        <p:nvSpPr>
          <p:cNvPr id="5" name="TextBox 4">
            <a:extLst>
              <a:ext uri="{FF2B5EF4-FFF2-40B4-BE49-F238E27FC236}">
                <a16:creationId xmlns:a16="http://schemas.microsoft.com/office/drawing/2014/main" id="{F2300E16-2847-5FB4-3FDE-7502E07EA5A2}"/>
              </a:ext>
            </a:extLst>
          </p:cNvPr>
          <p:cNvSpPr txBox="1"/>
          <p:nvPr/>
        </p:nvSpPr>
        <p:spPr>
          <a:xfrm>
            <a:off x="838200" y="1840816"/>
            <a:ext cx="3952875" cy="4347344"/>
          </a:xfrm>
          <a:prstGeom prst="rect">
            <a:avLst/>
          </a:prstGeom>
          <a:noFill/>
        </p:spPr>
        <p:txBody>
          <a:bodyPr wrap="square">
            <a:spAutoFit/>
          </a:bodyPr>
          <a:lstStyle/>
          <a:p>
            <a:pPr defTabSz="877824">
              <a:spcAft>
                <a:spcPts val="600"/>
              </a:spcAft>
            </a:pPr>
            <a:r>
              <a:rPr lang="en-US" sz="2304" kern="1200" dirty="0">
                <a:solidFill>
                  <a:schemeClr val="tx1"/>
                </a:solidFill>
                <a:latin typeface="Times New Roman" panose="02020603050405020304" pitchFamily="18" charset="0"/>
                <a:ea typeface="+mn-ea"/>
                <a:cs typeface="Times New Roman" panose="02020603050405020304" pitchFamily="18" charset="0"/>
              </a:rPr>
              <a:t>Subjective Method 2010 rates of growth in US GDP anticipated by 56 economists at the start of 2010. Data from: http://projects.wsj.com/econforecast/#ind=gdpa&amp;r=10&amp;e=75 and http://data.worldbank.org/indicator/NY.GDP.MKTP.KD.ZG Does it mean probability of GDP growing by more than 4% is 6/56 = 0.11?</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250310AB-D07E-069A-2C6C-429E6B065125}"/>
                  </a:ext>
                </a:extLst>
              </p:cNvPr>
              <p:cNvGraphicFramePr/>
              <p:nvPr/>
            </p:nvGraphicFramePr>
            <p:xfrm>
              <a:off x="6388608" y="2098419"/>
              <a:ext cx="4956048" cy="345232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250310AB-D07E-069A-2C6C-429E6B065125}"/>
                  </a:ext>
                </a:extLst>
              </p:cNvPr>
              <p:cNvPicPr>
                <a:picLocks noGrp="1" noRot="1" noChangeAspect="1" noMove="1" noResize="1" noEditPoints="1" noAdjustHandles="1" noChangeArrowheads="1" noChangeShapeType="1"/>
              </p:cNvPicPr>
              <p:nvPr/>
            </p:nvPicPr>
            <p:blipFill>
              <a:blip r:embed="rId3"/>
              <a:stretch>
                <a:fillRect/>
              </a:stretch>
            </p:blipFill>
            <p:spPr>
              <a:xfrm>
                <a:off x="6388608" y="2098419"/>
                <a:ext cx="4956048" cy="3452320"/>
              </a:xfrm>
              <a:prstGeom prst="rect">
                <a:avLst/>
              </a:prstGeom>
            </p:spPr>
          </p:pic>
        </mc:Fallback>
      </mc:AlternateContent>
      <p:sp>
        <p:nvSpPr>
          <p:cNvPr id="11" name="TextBox 10">
            <a:extLst>
              <a:ext uri="{FF2B5EF4-FFF2-40B4-BE49-F238E27FC236}">
                <a16:creationId xmlns:a16="http://schemas.microsoft.com/office/drawing/2014/main" id="{8669DAEE-4583-EF7D-55C3-2724899EF3CC}"/>
              </a:ext>
            </a:extLst>
          </p:cNvPr>
          <p:cNvSpPr txBox="1"/>
          <p:nvPr/>
        </p:nvSpPr>
        <p:spPr>
          <a:xfrm>
            <a:off x="8084820" y="5660467"/>
            <a:ext cx="2272284" cy="384106"/>
          </a:xfrm>
          <a:prstGeom prst="rect">
            <a:avLst/>
          </a:prstGeom>
          <a:noFill/>
        </p:spPr>
        <p:txBody>
          <a:bodyPr wrap="square">
            <a:spAutoFit/>
          </a:bodyPr>
          <a:lstStyle/>
          <a:p>
            <a:pPr defTabSz="877824">
              <a:spcAft>
                <a:spcPts val="600"/>
              </a:spcAft>
            </a:pPr>
            <a:r>
              <a:rPr lang="en-IN" sz="1920" kern="1200">
                <a:solidFill>
                  <a:schemeClr val="tx1"/>
                </a:solidFill>
                <a:latin typeface="+mn-lt"/>
                <a:ea typeface="+mn-ea"/>
                <a:cs typeface="+mn-cs"/>
              </a:rPr>
              <a:t>Actual growth 2.5%</a:t>
            </a:r>
            <a:endParaRPr lang="en-IN" sz="2000"/>
          </a:p>
        </p:txBody>
      </p:sp>
      <p:sp>
        <p:nvSpPr>
          <p:cNvPr id="13" name="TextBox 12">
            <a:extLst>
              <a:ext uri="{FF2B5EF4-FFF2-40B4-BE49-F238E27FC236}">
                <a16:creationId xmlns:a16="http://schemas.microsoft.com/office/drawing/2014/main" id="{5096DD7B-EA29-8688-A1E2-CF3918DB99E3}"/>
              </a:ext>
            </a:extLst>
          </p:cNvPr>
          <p:cNvSpPr txBox="1"/>
          <p:nvPr/>
        </p:nvSpPr>
        <p:spPr>
          <a:xfrm rot="16200000">
            <a:off x="5453606" y="3836700"/>
            <a:ext cx="1303020" cy="384106"/>
          </a:xfrm>
          <a:prstGeom prst="rect">
            <a:avLst/>
          </a:prstGeom>
          <a:noFill/>
        </p:spPr>
        <p:txBody>
          <a:bodyPr wrap="square">
            <a:spAutoFit/>
          </a:bodyPr>
          <a:lstStyle/>
          <a:p>
            <a:pPr defTabSz="877824">
              <a:spcAft>
                <a:spcPts val="600"/>
              </a:spcAft>
            </a:pPr>
            <a:r>
              <a:rPr lang="en-US" sz="1920" kern="1200">
                <a:solidFill>
                  <a:schemeClr val="tx1"/>
                </a:solidFill>
                <a:latin typeface="+mn-lt"/>
                <a:ea typeface="+mn-ea"/>
                <a:cs typeface="+mn-cs"/>
              </a:rPr>
              <a:t>Frequency</a:t>
            </a:r>
            <a:endParaRPr lang="en-IN" sz="2000"/>
          </a:p>
        </p:txBody>
      </p:sp>
    </p:spTree>
    <p:extLst>
      <p:ext uri="{BB962C8B-B14F-4D97-AF65-F5344CB8AC3E}">
        <p14:creationId xmlns:p14="http://schemas.microsoft.com/office/powerpoint/2010/main" val="2547574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9180-9EE6-5047-3C6E-4BCA9A01123A}"/>
              </a:ext>
            </a:extLst>
          </p:cNvPr>
          <p:cNvSpPr>
            <a:spLocks noGrp="1"/>
          </p:cNvSpPr>
          <p:nvPr>
            <p:ph type="title"/>
          </p:nvPr>
        </p:nvSpPr>
        <p:spPr>
          <a:xfrm>
            <a:off x="361950" y="0"/>
            <a:ext cx="4838700" cy="895350"/>
          </a:xfrm>
        </p:spPr>
        <p:txBody>
          <a:bodyPr/>
          <a:lstStyle/>
          <a:p>
            <a:r>
              <a:rPr lang="en-IN" dirty="0">
                <a:solidFill>
                  <a:srgbClr val="FF0000"/>
                </a:solidFill>
              </a:rPr>
              <a:t>Misleading Graphs</a:t>
            </a:r>
          </a:p>
        </p:txBody>
      </p:sp>
      <p:pic>
        <p:nvPicPr>
          <p:cNvPr id="6" name="Picture 5">
            <a:extLst>
              <a:ext uri="{FF2B5EF4-FFF2-40B4-BE49-F238E27FC236}">
                <a16:creationId xmlns:a16="http://schemas.microsoft.com/office/drawing/2014/main" id="{0D0955EE-5489-A860-2262-799C39568EA3}"/>
              </a:ext>
            </a:extLst>
          </p:cNvPr>
          <p:cNvPicPr>
            <a:picLocks noChangeAspect="1"/>
          </p:cNvPicPr>
          <p:nvPr/>
        </p:nvPicPr>
        <p:blipFill>
          <a:blip r:embed="rId2"/>
          <a:stretch>
            <a:fillRect/>
          </a:stretch>
        </p:blipFill>
        <p:spPr>
          <a:xfrm>
            <a:off x="361950" y="880706"/>
            <a:ext cx="11468100" cy="5977293"/>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157615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9180-9EE6-5047-3C6E-4BCA9A01123A}"/>
              </a:ext>
            </a:extLst>
          </p:cNvPr>
          <p:cNvSpPr>
            <a:spLocks noGrp="1"/>
          </p:cNvSpPr>
          <p:nvPr>
            <p:ph type="title"/>
          </p:nvPr>
        </p:nvSpPr>
        <p:spPr>
          <a:xfrm>
            <a:off x="361950" y="0"/>
            <a:ext cx="4838700" cy="895350"/>
          </a:xfrm>
        </p:spPr>
        <p:txBody>
          <a:bodyPr/>
          <a:lstStyle/>
          <a:p>
            <a:r>
              <a:rPr lang="en-IN" dirty="0">
                <a:solidFill>
                  <a:srgbClr val="FF0000"/>
                </a:solidFill>
              </a:rPr>
              <a:t>Misleading Graphs</a:t>
            </a:r>
          </a:p>
        </p:txBody>
      </p:sp>
      <p:pic>
        <p:nvPicPr>
          <p:cNvPr id="6" name="Picture 5">
            <a:extLst>
              <a:ext uri="{FF2B5EF4-FFF2-40B4-BE49-F238E27FC236}">
                <a16:creationId xmlns:a16="http://schemas.microsoft.com/office/drawing/2014/main" id="{F9C5D296-DDA8-D37C-59AF-7550292796E5}"/>
              </a:ext>
            </a:extLst>
          </p:cNvPr>
          <p:cNvPicPr>
            <a:picLocks noChangeAspect="1"/>
          </p:cNvPicPr>
          <p:nvPr/>
        </p:nvPicPr>
        <p:blipFill>
          <a:blip r:embed="rId2"/>
          <a:stretch>
            <a:fillRect/>
          </a:stretch>
        </p:blipFill>
        <p:spPr>
          <a:xfrm>
            <a:off x="361950" y="895350"/>
            <a:ext cx="11639549" cy="5962650"/>
          </a:xfrm>
          <a:prstGeom prst="rect">
            <a:avLst/>
          </a:prstGeom>
        </p:spPr>
      </p:pic>
    </p:spTree>
    <p:extLst>
      <p:ext uri="{BB962C8B-B14F-4D97-AF65-F5344CB8AC3E}">
        <p14:creationId xmlns:p14="http://schemas.microsoft.com/office/powerpoint/2010/main" val="1759441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9180-9EE6-5047-3C6E-4BCA9A01123A}"/>
              </a:ext>
            </a:extLst>
          </p:cNvPr>
          <p:cNvSpPr>
            <a:spLocks noGrp="1"/>
          </p:cNvSpPr>
          <p:nvPr>
            <p:ph type="title"/>
          </p:nvPr>
        </p:nvSpPr>
        <p:spPr>
          <a:xfrm>
            <a:off x="361950" y="0"/>
            <a:ext cx="4838700" cy="895350"/>
          </a:xfrm>
        </p:spPr>
        <p:txBody>
          <a:bodyPr/>
          <a:lstStyle/>
          <a:p>
            <a:r>
              <a:rPr lang="en-IN" dirty="0">
                <a:solidFill>
                  <a:srgbClr val="FF0000"/>
                </a:solidFill>
              </a:rPr>
              <a:t>Misleading Graphs</a:t>
            </a:r>
          </a:p>
        </p:txBody>
      </p:sp>
      <p:pic>
        <p:nvPicPr>
          <p:cNvPr id="6" name="Picture 5">
            <a:extLst>
              <a:ext uri="{FF2B5EF4-FFF2-40B4-BE49-F238E27FC236}">
                <a16:creationId xmlns:a16="http://schemas.microsoft.com/office/drawing/2014/main" id="{52A7B506-C683-AA0D-8FF5-613AADA537BE}"/>
              </a:ext>
            </a:extLst>
          </p:cNvPr>
          <p:cNvPicPr>
            <a:picLocks noChangeAspect="1"/>
          </p:cNvPicPr>
          <p:nvPr/>
        </p:nvPicPr>
        <p:blipFill>
          <a:blip r:embed="rId2"/>
          <a:stretch>
            <a:fillRect/>
          </a:stretch>
        </p:blipFill>
        <p:spPr>
          <a:xfrm>
            <a:off x="514350" y="895350"/>
            <a:ext cx="11182350" cy="5962650"/>
          </a:xfrm>
          <a:prstGeom prst="rect">
            <a:avLst/>
          </a:prstGeom>
        </p:spPr>
      </p:pic>
    </p:spTree>
    <p:extLst>
      <p:ext uri="{BB962C8B-B14F-4D97-AF65-F5344CB8AC3E}">
        <p14:creationId xmlns:p14="http://schemas.microsoft.com/office/powerpoint/2010/main" val="2424973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3" name="Rectangle 12">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DE3F364D-F9F6-0616-6E84-D777CCF6B75B}"/>
              </a:ext>
            </a:extLst>
          </p:cNvPr>
          <p:cNvSpPr txBox="1"/>
          <p:nvPr/>
        </p:nvSpPr>
        <p:spPr>
          <a:xfrm>
            <a:off x="5798631" y="144081"/>
            <a:ext cx="4156512" cy="170824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Correlation vs Causation </a:t>
            </a:r>
          </a:p>
        </p:txBody>
      </p:sp>
      <p:pic>
        <p:nvPicPr>
          <p:cNvPr id="7" name="Picture 6" descr="Bowl of cereal">
            <a:extLst>
              <a:ext uri="{FF2B5EF4-FFF2-40B4-BE49-F238E27FC236}">
                <a16:creationId xmlns:a16="http://schemas.microsoft.com/office/drawing/2014/main" id="{6B6B12D0-EB53-04C2-1367-D8821D6B17C6}"/>
              </a:ext>
            </a:extLst>
          </p:cNvPr>
          <p:cNvPicPr>
            <a:picLocks noChangeAspect="1"/>
          </p:cNvPicPr>
          <p:nvPr/>
        </p:nvPicPr>
        <p:blipFill>
          <a:blip r:embed="rId2"/>
          <a:srcRect l="15840" r="20605"/>
          <a:stretch/>
        </p:blipFill>
        <p:spPr>
          <a:xfrm>
            <a:off x="0" y="-2"/>
            <a:ext cx="5535561" cy="6858002"/>
          </a:xfrm>
          <a:prstGeom prst="rect">
            <a:avLst/>
          </a:prstGeom>
        </p:spPr>
      </p:pic>
      <p:sp>
        <p:nvSpPr>
          <p:cNvPr id="3" name="TextBox 2">
            <a:extLst>
              <a:ext uri="{FF2B5EF4-FFF2-40B4-BE49-F238E27FC236}">
                <a16:creationId xmlns:a16="http://schemas.microsoft.com/office/drawing/2014/main" id="{529F4F6C-006B-C712-5602-F6BFC2E03793}"/>
              </a:ext>
            </a:extLst>
          </p:cNvPr>
          <p:cNvSpPr txBox="1"/>
          <p:nvPr/>
        </p:nvSpPr>
        <p:spPr>
          <a:xfrm>
            <a:off x="5708207" y="2104562"/>
            <a:ext cx="6236053" cy="4243674"/>
          </a:xfrm>
          <a:prstGeom prst="rect">
            <a:avLst/>
          </a:prstGeom>
        </p:spPr>
        <p:txBody>
          <a:bodyPr vert="horz" lIns="91440" tIns="45720" rIns="91440" bIns="45720" rtlCol="0" anchor="ctr">
            <a:no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Eating breakfast might help in fighting obesity by jumpstarting your metabolism early in the day. Starting your day with a healthy meal can keep your energy levels steady and reduce overeating later. It also helps prevent unhealthy snacking, which can contribute to weight gain.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Studies suggest that people who eat breakfast are more likely to maintain a healthy weight. Skipping breakfast often leads to consuming more calories later in the day, which can contribute to obesity. A balanced breakfast keeps you fuller for longer, making it easier to resist junk food.</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Choosing the right breakfast is key—focus on whole grains, fruits, and proteins to stay satisfied. Avoid sugary cereals and pastries, which can cause energy spikes and crashes. A nutritious breakfast supports overall health and can be a powerful tool in managing weight.</a:t>
            </a:r>
          </a:p>
        </p:txBody>
      </p:sp>
    </p:spTree>
    <p:extLst>
      <p:ext uri="{BB962C8B-B14F-4D97-AF65-F5344CB8AC3E}">
        <p14:creationId xmlns:p14="http://schemas.microsoft.com/office/powerpoint/2010/main" val="46843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2CF29308-BCFF-CC74-9A0B-EA1DAE1117BD}"/>
              </a:ext>
            </a:extLst>
          </p:cNvPr>
          <p:cNvSpPr txBox="1"/>
          <p:nvPr/>
        </p:nvSpPr>
        <p:spPr>
          <a:xfrm>
            <a:off x="638881" y="4474080"/>
            <a:ext cx="10909640" cy="106583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6600" b="0" i="0" u="none" strike="noStrike" kern="1200" cap="none" spc="0" normalizeH="0" baseline="0" noProof="0">
                <a:ln>
                  <a:noFill/>
                </a:ln>
                <a:solidFill>
                  <a:prstClr val="black"/>
                </a:solidFill>
                <a:effectLst/>
                <a:uLnTx/>
                <a:uFillTx/>
                <a:latin typeface="Aptos Display" panose="02110004020202020204"/>
                <a:ea typeface="+mn-ea"/>
                <a:cs typeface="+mn-cs"/>
              </a:rPr>
              <a:t>The Cholesterol Confusion</a:t>
            </a:r>
          </a:p>
        </p:txBody>
      </p:sp>
      <p:pic>
        <p:nvPicPr>
          <p:cNvPr id="7" name="Picture 6" descr="A plate of food with fish meat and meat&#10;&#10;Description automatically generated">
            <a:extLst>
              <a:ext uri="{FF2B5EF4-FFF2-40B4-BE49-F238E27FC236}">
                <a16:creationId xmlns:a16="http://schemas.microsoft.com/office/drawing/2014/main" id="{6B781C13-7848-E019-E95C-55681CE0F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52" y="845934"/>
            <a:ext cx="3758184" cy="2724683"/>
          </a:xfrm>
          <a:prstGeom prst="rect">
            <a:avLst/>
          </a:prstGeom>
        </p:spPr>
      </p:pic>
      <p:pic>
        <p:nvPicPr>
          <p:cNvPr id="5" name="Picture 4" descr="A bowl of cottage cheese and milk&#10;&#10;Description automatically generated">
            <a:extLst>
              <a:ext uri="{FF2B5EF4-FFF2-40B4-BE49-F238E27FC236}">
                <a16:creationId xmlns:a16="http://schemas.microsoft.com/office/drawing/2014/main" id="{3FFB3F86-137D-E633-D552-50B4B36F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528" y="903579"/>
            <a:ext cx="3758184" cy="2609394"/>
          </a:xfrm>
          <a:prstGeom prst="rect">
            <a:avLst/>
          </a:prstGeom>
        </p:spPr>
      </p:pic>
      <p:pic>
        <p:nvPicPr>
          <p:cNvPr id="9" name="Picture 8" descr="A cracked egg with yolk&#10;&#10;Description automatically generated">
            <a:extLst>
              <a:ext uri="{FF2B5EF4-FFF2-40B4-BE49-F238E27FC236}">
                <a16:creationId xmlns:a16="http://schemas.microsoft.com/office/drawing/2014/main" id="{E2FFF597-5CA4-CA6D-15E7-79B056E46496}"/>
              </a:ext>
            </a:extLst>
          </p:cNvPr>
          <p:cNvPicPr>
            <a:picLocks noChangeAspect="1"/>
          </p:cNvPicPr>
          <p:nvPr/>
        </p:nvPicPr>
        <p:blipFill rotWithShape="1">
          <a:blip r:embed="rId4">
            <a:extLst>
              <a:ext uri="{28A0092B-C50C-407E-A947-70E740481C1C}">
                <a14:useLocalDpi xmlns:a14="http://schemas.microsoft.com/office/drawing/2010/main" val="0"/>
              </a:ext>
            </a:extLst>
          </a:blip>
          <a:srcRect l="1967"/>
          <a:stretch/>
        </p:blipFill>
        <p:spPr>
          <a:xfrm>
            <a:off x="8147304" y="935191"/>
            <a:ext cx="3758184" cy="2546169"/>
          </a:xfrm>
          <a:prstGeom prst="rect">
            <a:avLst/>
          </a:prstGeom>
        </p:spPr>
      </p:pic>
      <p:sp>
        <p:nvSpPr>
          <p:cNvPr id="16"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2743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newspaper with a newspaper article&#10;&#10;Description automatically generated with medium confidence">
            <a:extLst>
              <a:ext uri="{FF2B5EF4-FFF2-40B4-BE49-F238E27FC236}">
                <a16:creationId xmlns:a16="http://schemas.microsoft.com/office/drawing/2014/main" id="{F85ADCEB-E679-A005-CB2F-19E69324C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347" y="643467"/>
            <a:ext cx="589530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4991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blue and green background&#10;&#10;Description automatically generated">
            <a:extLst>
              <a:ext uri="{FF2B5EF4-FFF2-40B4-BE49-F238E27FC236}">
                <a16:creationId xmlns:a16="http://schemas.microsoft.com/office/drawing/2014/main" id="{7904161B-13D3-7C67-AEB7-E244A76CD80B}"/>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3BCF8B9F-1402-86B0-570B-F59D186461D2}"/>
              </a:ext>
            </a:extLst>
          </p:cNvPr>
          <p:cNvSpPr txBox="1"/>
          <p:nvPr/>
        </p:nvSpPr>
        <p:spPr>
          <a:xfrm>
            <a:off x="127819" y="1383238"/>
            <a:ext cx="7403691"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Falling for Truncated Axes: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When bar graphs don’t start the y-axis at zero, small changes can look much bigger than they really are, misleading investors about a company’s growth.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Getting Fooled by Circle Sizes: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circles in graphs are sized by diameter instead of area, it can make companies seem much more valuable than they are, leading to wrong investment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Not Noticing Scale Tricks: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Some graphs change the scale to make trends or comparisons look more dramatic, which can trick investors into making bad choices based on exaggerated data.</a:t>
            </a:r>
          </a:p>
        </p:txBody>
      </p:sp>
      <p:sp>
        <p:nvSpPr>
          <p:cNvPr id="7" name="TextBox 6">
            <a:extLst>
              <a:ext uri="{FF2B5EF4-FFF2-40B4-BE49-F238E27FC236}">
                <a16:creationId xmlns:a16="http://schemas.microsoft.com/office/drawing/2014/main" id="{5457C200-D582-A5F6-D0EB-1F6415F3D739}"/>
              </a:ext>
            </a:extLst>
          </p:cNvPr>
          <p:cNvSpPr txBox="1"/>
          <p:nvPr/>
        </p:nvSpPr>
        <p:spPr>
          <a:xfrm>
            <a:off x="127819" y="230595"/>
            <a:ext cx="10668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costliest mistakes stock market investors make (because of misleading graphs)</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0" name="Picture 9" descr="A graph of a stock market&#10;&#10;Description automatically generated">
            <a:extLst>
              <a:ext uri="{FF2B5EF4-FFF2-40B4-BE49-F238E27FC236}">
                <a16:creationId xmlns:a16="http://schemas.microsoft.com/office/drawing/2014/main" id="{EDEA2FED-E0F2-AD70-E5C1-A7BCE6139511}"/>
              </a:ext>
            </a:extLst>
          </p:cNvPr>
          <p:cNvPicPr>
            <a:picLocks noChangeAspect="1"/>
          </p:cNvPicPr>
          <p:nvPr/>
        </p:nvPicPr>
        <p:blipFill rotWithShape="1">
          <a:blip r:embed="rId3">
            <a:extLst>
              <a:ext uri="{28A0092B-C50C-407E-A947-70E740481C1C}">
                <a14:useLocalDpi xmlns:a14="http://schemas.microsoft.com/office/drawing/2010/main" val="0"/>
              </a:ext>
            </a:extLst>
          </a:blip>
          <a:srcRect t="8781"/>
          <a:stretch/>
        </p:blipFill>
        <p:spPr>
          <a:xfrm>
            <a:off x="7531510" y="1383238"/>
            <a:ext cx="4247535" cy="3693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0021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BEA836-D8C7-5193-3E7C-476EBCBE4635}"/>
              </a:ext>
            </a:extLst>
          </p:cNvPr>
          <p:cNvSpPr txBox="1"/>
          <p:nvPr/>
        </p:nvSpPr>
        <p:spPr>
          <a:xfrm>
            <a:off x="761803" y="350196"/>
            <a:ext cx="4646904" cy="16245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dirty="0">
                <a:latin typeface="Times New Roman" panose="02020603050405020304" pitchFamily="18" charset="0"/>
                <a:ea typeface="+mj-ea"/>
                <a:cs typeface="Times New Roman" panose="02020603050405020304" pitchFamily="18" charset="0"/>
              </a:rPr>
              <a:t>Essential Mathematical and Statistical Literacy</a:t>
            </a:r>
          </a:p>
        </p:txBody>
      </p:sp>
      <p:sp>
        <p:nvSpPr>
          <p:cNvPr id="4" name="Rectangle 1">
            <a:extLst>
              <a:ext uri="{FF2B5EF4-FFF2-40B4-BE49-F238E27FC236}">
                <a16:creationId xmlns:a16="http://schemas.microsoft.com/office/drawing/2014/main" id="{DB1686FC-98E7-54C5-C70F-E89E0956F8FF}"/>
              </a:ext>
            </a:extLst>
          </p:cNvPr>
          <p:cNvSpPr>
            <a:spLocks noChangeArrowheads="1"/>
          </p:cNvSpPr>
          <p:nvPr/>
        </p:nvSpPr>
        <p:spPr bwMode="auto">
          <a:xfrm>
            <a:off x="761802" y="2743200"/>
            <a:ext cx="4646905" cy="36131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latin typeface="Times New Roman" panose="02020603050405020304" pitchFamily="18" charset="0"/>
                <a:cs typeface="Times New Roman" panose="02020603050405020304" pitchFamily="18" charset="0"/>
              </a:rPr>
              <a:t>Need for Foundation</a:t>
            </a:r>
            <a:r>
              <a:rPr kumimoji="0" lang="en-US" altLang="en-US" sz="1700" b="0" i="0" u="none" strike="noStrike" cap="none" normalizeH="0" baseline="0" dirty="0">
                <a:ln>
                  <a:noFill/>
                </a:ln>
                <a:effectLst/>
                <a:latin typeface="Times New Roman" panose="02020603050405020304" pitchFamily="18" charset="0"/>
                <a:cs typeface="Times New Roman" panose="02020603050405020304" pitchFamily="18" charset="0"/>
              </a:rPr>
              <a:t>: Strong math and statistics knowledge is crucial for success in a data-focused world.</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7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latin typeface="Times New Roman" panose="02020603050405020304" pitchFamily="18" charset="0"/>
                <a:cs typeface="Times New Roman" panose="02020603050405020304" pitchFamily="18" charset="0"/>
              </a:rPr>
              <a:t>Math Skills</a:t>
            </a:r>
            <a:r>
              <a:rPr kumimoji="0" lang="en-US" altLang="en-US" sz="1700" b="0" i="0" u="none" strike="noStrike" cap="none" normalizeH="0" baseline="0" dirty="0">
                <a:ln>
                  <a:noFill/>
                </a:ln>
                <a:effectLst/>
                <a:latin typeface="Times New Roman" panose="02020603050405020304" pitchFamily="18" charset="0"/>
                <a:cs typeface="Times New Roman" panose="02020603050405020304" pitchFamily="18" charset="0"/>
              </a:rPr>
              <a:t>: Being good with math and statistics is essential in today’s world.</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7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latin typeface="Times New Roman" panose="02020603050405020304" pitchFamily="18" charset="0"/>
                <a:cs typeface="Times New Roman" panose="02020603050405020304" pitchFamily="18" charset="0"/>
              </a:rPr>
              <a:t>Accurate Data Use</a:t>
            </a:r>
            <a:r>
              <a:rPr kumimoji="0" lang="en-US" altLang="en-US" sz="1700" b="0" i="0" u="none" strike="noStrike" cap="none" normalizeH="0" baseline="0" dirty="0">
                <a:ln>
                  <a:noFill/>
                </a:ln>
                <a:effectLst/>
                <a:latin typeface="Times New Roman" panose="02020603050405020304" pitchFamily="18" charset="0"/>
                <a:cs typeface="Times New Roman" panose="02020603050405020304" pitchFamily="18" charset="0"/>
              </a:rPr>
              <a:t>: Understanding data correctly is key to making smart decisions in life.</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7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latin typeface="Times New Roman" panose="02020603050405020304" pitchFamily="18" charset="0"/>
                <a:cs typeface="Times New Roman" panose="02020603050405020304" pitchFamily="18" charset="0"/>
              </a:rPr>
              <a:t>Risks of Misinterpretation</a:t>
            </a:r>
            <a:r>
              <a:rPr kumimoji="0" lang="en-US" altLang="en-US" sz="1700" b="0" i="0" u="none" strike="noStrike" cap="none" normalizeH="0" baseline="0" dirty="0">
                <a:ln>
                  <a:noFill/>
                </a:ln>
                <a:effectLst/>
                <a:latin typeface="Times New Roman" panose="02020603050405020304" pitchFamily="18" charset="0"/>
                <a:cs typeface="Times New Roman" panose="02020603050405020304" pitchFamily="18" charset="0"/>
              </a:rPr>
              <a:t>: Incorrectly reading data can result in poor and potentially harmful choices.</a:t>
            </a:r>
          </a:p>
        </p:txBody>
      </p:sp>
      <p:pic>
        <p:nvPicPr>
          <p:cNvPr id="3" name="Picture 2">
            <a:extLst>
              <a:ext uri="{FF2B5EF4-FFF2-40B4-BE49-F238E27FC236}">
                <a16:creationId xmlns:a16="http://schemas.microsoft.com/office/drawing/2014/main" id="{90545450-18BC-2D63-E2E0-F08F0B7C7CF9}"/>
              </a:ext>
            </a:extLst>
          </p:cNvPr>
          <p:cNvPicPr>
            <a:picLocks noChangeAspect="1"/>
          </p:cNvPicPr>
          <p:nvPr/>
        </p:nvPicPr>
        <p:blipFill rotWithShape="1">
          <a:blip r:embed="rId2">
            <a:extLst>
              <a:ext uri="{28A0092B-C50C-407E-A947-70E740481C1C}">
                <a14:useLocalDpi xmlns:a14="http://schemas.microsoft.com/office/drawing/2010/main" val="0"/>
              </a:ext>
            </a:extLst>
          </a:blip>
          <a:srcRect l="1" r="3" b="16923"/>
          <a:stretch/>
        </p:blipFill>
        <p:spPr>
          <a:xfrm>
            <a:off x="6096000" y="0"/>
            <a:ext cx="6096000" cy="6857999"/>
          </a:xfrm>
          <a:prstGeom prst="rect">
            <a:avLst/>
          </a:prstGeom>
        </p:spPr>
      </p:pic>
    </p:spTree>
    <p:extLst>
      <p:ext uri="{BB962C8B-B14F-4D97-AF65-F5344CB8AC3E}">
        <p14:creationId xmlns:p14="http://schemas.microsoft.com/office/powerpoint/2010/main" val="2351451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blue and green background&#10;&#10;Description automatically generated">
            <a:extLst>
              <a:ext uri="{FF2B5EF4-FFF2-40B4-BE49-F238E27FC236}">
                <a16:creationId xmlns:a16="http://schemas.microsoft.com/office/drawing/2014/main" id="{99A9D467-75B8-12E0-64F1-9F4FCFB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rad="139700">
              <a:schemeClr val="accent3">
                <a:satMod val="175000"/>
                <a:alpha val="40000"/>
              </a:schemeClr>
            </a:glow>
            <a:innerShdw blurRad="63500" dist="50800" dir="10800000">
              <a:prstClr val="black">
                <a:alpha val="50000"/>
              </a:prstClr>
            </a:innerShdw>
          </a:effectLst>
        </p:spPr>
      </p:pic>
      <p:sp>
        <p:nvSpPr>
          <p:cNvPr id="2" name="Rectangle: Rounded Corners 1">
            <a:extLst>
              <a:ext uri="{FF2B5EF4-FFF2-40B4-BE49-F238E27FC236}">
                <a16:creationId xmlns:a16="http://schemas.microsoft.com/office/drawing/2014/main" id="{45474BFD-3CBF-CD1C-79F3-567C880B6BFD}"/>
              </a:ext>
            </a:extLst>
          </p:cNvPr>
          <p:cNvSpPr/>
          <p:nvPr/>
        </p:nvSpPr>
        <p:spPr>
          <a:xfrm>
            <a:off x="403123" y="422787"/>
            <a:ext cx="10107561" cy="137651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rPr>
              <a:t>Statistical thinking will one day be as necessary a qualification for efficient citizenship as the ability to read and write.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6FF33"/>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6FF33"/>
                </a:solidFill>
                <a:effectLst/>
                <a:highlight>
                  <a:srgbClr val="FFFFFF"/>
                </a:highligh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srgbClr val="4EA72E">
                    <a:lumMod val="75000"/>
                  </a:srgbClr>
                </a:solidFill>
                <a:effectLst/>
                <a:highlight>
                  <a:srgbClr val="FFFFFF"/>
                </a:highligh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a:ln>
                  <a:noFill/>
                </a:ln>
                <a:solidFill>
                  <a:srgbClr val="00CC66"/>
                </a:solidFill>
                <a:effectLst/>
                <a:highlight>
                  <a:srgbClr val="FFFFFF"/>
                </a:highlight>
                <a:uLnTx/>
                <a:uFillTx/>
                <a:latin typeface="Times New Roman" panose="02020603050405020304" pitchFamily="18" charset="0"/>
                <a:ea typeface="+mn-ea"/>
                <a:cs typeface="Times New Roman" panose="02020603050405020304" pitchFamily="18" charset="0"/>
              </a:rPr>
              <a:t>H.G. Wells.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endParaRPr>
          </a:p>
        </p:txBody>
      </p:sp>
      <p:pic>
        <p:nvPicPr>
          <p:cNvPr id="4" name="Picture 3" descr="A person in a suit and tie&#10;&#10;Description automatically generated">
            <a:extLst>
              <a:ext uri="{FF2B5EF4-FFF2-40B4-BE49-F238E27FC236}">
                <a16:creationId xmlns:a16="http://schemas.microsoft.com/office/drawing/2014/main" id="{816C6027-4210-04B3-C581-5BB6FDAD7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0" y="1000486"/>
            <a:ext cx="1327356" cy="1258918"/>
          </a:xfrm>
          <a:prstGeom prst="rect">
            <a:avLst/>
          </a:prstGeom>
          <a:solidFill>
            <a:srgbClr val="FFFFFF">
              <a:shade val="85000"/>
            </a:srgbClr>
          </a:solidFill>
          <a:ln w="88900" cap="sq">
            <a:solidFill>
              <a:srgbClr val="FFFF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Rounded Corners 4">
            <a:extLst>
              <a:ext uri="{FF2B5EF4-FFF2-40B4-BE49-F238E27FC236}">
                <a16:creationId xmlns:a16="http://schemas.microsoft.com/office/drawing/2014/main" id="{AFC9B419-380E-84EC-B56F-3495BDFEAB6F}"/>
              </a:ext>
            </a:extLst>
          </p:cNvPr>
          <p:cNvSpPr/>
          <p:nvPr/>
        </p:nvSpPr>
        <p:spPr>
          <a:xfrm>
            <a:off x="403123" y="2729888"/>
            <a:ext cx="4719484" cy="11495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rPr>
              <a:t>Absence of evidence is not evidence of absence.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rPr>
              <a:t> – </a:t>
            </a:r>
            <a:r>
              <a:rPr kumimoji="0" lang="en-US" sz="1800" b="1" i="0" u="none" strike="noStrike" kern="1200" cap="none" spc="0" normalizeH="0" baseline="0" noProof="0" dirty="0">
                <a:ln>
                  <a:noFill/>
                </a:ln>
                <a:solidFill>
                  <a:srgbClr val="A02B93"/>
                </a:solidFill>
                <a:effectLst/>
                <a:highlight>
                  <a:srgbClr val="FFFFFF"/>
                </a:highlight>
                <a:uLnTx/>
                <a:uFillTx/>
                <a:latin typeface="Times New Roman" panose="02020603050405020304" pitchFamily="18" charset="0"/>
                <a:ea typeface="+mn-ea"/>
                <a:cs typeface="Times New Roman" panose="02020603050405020304" pitchFamily="18" charset="0"/>
              </a:rPr>
              <a:t>Carl Sagan.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286A8A17-DF49-B05F-DA0F-0F3E0F1DCA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58376" y="3383907"/>
            <a:ext cx="1155728" cy="1061955"/>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Rounded Corners 6">
            <a:extLst>
              <a:ext uri="{FF2B5EF4-FFF2-40B4-BE49-F238E27FC236}">
                <a16:creationId xmlns:a16="http://schemas.microsoft.com/office/drawing/2014/main" id="{F7DB0BDB-D11D-EF39-FFFD-722E209027E5}"/>
              </a:ext>
            </a:extLst>
          </p:cNvPr>
          <p:cNvSpPr/>
          <p:nvPr/>
        </p:nvSpPr>
        <p:spPr>
          <a:xfrm>
            <a:off x="7506830" y="2719504"/>
            <a:ext cx="4434285" cy="11495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rPr>
              <a:t>Prediction is very difficult, especially about the future.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a:ln>
                  <a:noFill/>
                </a:ln>
                <a:solidFill>
                  <a:srgbClr val="0E2841">
                    <a:lumMod val="75000"/>
                    <a:lumOff val="25000"/>
                  </a:srgbClr>
                </a:solidFill>
                <a:effectLst/>
                <a:highlight>
                  <a:srgbClr val="FFFFFF"/>
                </a:highlight>
                <a:uLnTx/>
                <a:uFillTx/>
                <a:latin typeface="Times New Roman" panose="02020603050405020304" pitchFamily="18" charset="0"/>
                <a:ea typeface="+mn-ea"/>
                <a:cs typeface="Times New Roman" panose="02020603050405020304" pitchFamily="18" charset="0"/>
              </a:rPr>
              <a:t>Niels Bohr.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8" name="Picture 7">
            <a:extLst>
              <a:ext uri="{FF2B5EF4-FFF2-40B4-BE49-F238E27FC236}">
                <a16:creationId xmlns:a16="http://schemas.microsoft.com/office/drawing/2014/main" id="{277E79C8-1C6C-44BA-861A-9CC87E6BA1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06830" y="3429000"/>
            <a:ext cx="1023432" cy="1031491"/>
          </a:xfrm>
          <a:prstGeom prst="rect">
            <a:avLst/>
          </a:prstGeom>
          <a:solidFill>
            <a:srgbClr val="FFFFFF">
              <a:shade val="85000"/>
            </a:srgbClr>
          </a:solidFill>
          <a:ln w="88900" cap="sq">
            <a:solidFill>
              <a:schemeClr val="tx2">
                <a:lumMod val="25000"/>
                <a:lumOff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Rounded Corners 8">
            <a:extLst>
              <a:ext uri="{FF2B5EF4-FFF2-40B4-BE49-F238E27FC236}">
                <a16:creationId xmlns:a16="http://schemas.microsoft.com/office/drawing/2014/main" id="{DAEF8225-C664-BA13-2645-747B20E43119}"/>
              </a:ext>
            </a:extLst>
          </p:cNvPr>
          <p:cNvSpPr/>
          <p:nvPr/>
        </p:nvSpPr>
        <p:spPr>
          <a:xfrm>
            <a:off x="403123" y="4897692"/>
            <a:ext cx="4719484" cy="124746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rPr>
              <a:t>All life is an experiment. The more experiments you make, the better.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rPr>
              <a:t>–</a:t>
            </a:r>
            <a:r>
              <a:rPr kumimoji="0" lang="en-US" sz="1800" b="1" i="0" u="none" strike="noStrike" kern="1200" cap="none" spc="0" normalizeH="0" baseline="0" noProof="0" dirty="0">
                <a:ln>
                  <a:noFill/>
                </a:ln>
                <a:solidFill>
                  <a:srgbClr val="E97132">
                    <a:lumMod val="75000"/>
                  </a:srgbClr>
                </a:solidFill>
                <a:effectLst/>
                <a:highlight>
                  <a:srgbClr val="FFFFFF"/>
                </a:highlight>
                <a:uLnTx/>
                <a:uFillTx/>
                <a:latin typeface="Times New Roman" panose="02020603050405020304" pitchFamily="18" charset="0"/>
                <a:ea typeface="+mn-ea"/>
                <a:cs typeface="Times New Roman" panose="02020603050405020304" pitchFamily="18" charset="0"/>
              </a:rPr>
              <a:t>Ralph Waldo Emerson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0" name="Picture 9">
            <a:extLst>
              <a:ext uri="{FF2B5EF4-FFF2-40B4-BE49-F238E27FC236}">
                <a16:creationId xmlns:a16="http://schemas.microsoft.com/office/drawing/2014/main" id="{61DDFF88-B896-0BF0-9DFA-DB88C56575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763666" y="5521426"/>
            <a:ext cx="1140606" cy="1140606"/>
          </a:xfrm>
          <a:prstGeom prst="rect">
            <a:avLst/>
          </a:prstGeom>
          <a:solidFill>
            <a:srgbClr val="FFFFFF">
              <a:shade val="85000"/>
            </a:srgbClr>
          </a:solidFill>
          <a:ln w="88900" cap="sq">
            <a:solidFill>
              <a:schemeClr val="accent1">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Rounded Corners 11">
            <a:extLst>
              <a:ext uri="{FF2B5EF4-FFF2-40B4-BE49-F238E27FC236}">
                <a16:creationId xmlns:a16="http://schemas.microsoft.com/office/drawing/2014/main" id="{41EE8FA5-5E34-78F6-97AA-CE402D67342C}"/>
              </a:ext>
            </a:extLst>
          </p:cNvPr>
          <p:cNvSpPr/>
          <p:nvPr/>
        </p:nvSpPr>
        <p:spPr>
          <a:xfrm>
            <a:off x="7506830" y="4924537"/>
            <a:ext cx="4434285" cy="11495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rPr>
              <a:t>The business of the statistician is to catalyze the scientific learning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33CC"/>
                </a:solidFill>
                <a:effectLst/>
                <a:highlight>
                  <a:srgbClr val="FFFFFF"/>
                </a:highlight>
                <a:uLnTx/>
                <a:uFillTx/>
                <a:latin typeface="Times New Roman" panose="02020603050405020304" pitchFamily="18" charset="0"/>
                <a:ea typeface="+mn-ea"/>
                <a:cs typeface="Times New Roman" panose="02020603050405020304" pitchFamily="18" charset="0"/>
              </a:rPr>
              <a:t>George Box.</a:t>
            </a:r>
            <a:endParaRPr kumimoji="0" lang="en-US" sz="1800" b="1" i="0" u="none" strike="noStrike" kern="1200" cap="none" spc="0" normalizeH="0" baseline="0" noProof="0" dirty="0">
              <a:ln>
                <a:noFill/>
              </a:ln>
              <a:solidFill>
                <a:srgbClr val="0033CC"/>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1" name="Picture 10">
            <a:extLst>
              <a:ext uri="{FF2B5EF4-FFF2-40B4-BE49-F238E27FC236}">
                <a16:creationId xmlns:a16="http://schemas.microsoft.com/office/drawing/2014/main" id="{D5D38200-B289-883D-5B2B-4F9AB7C36BA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506830" y="5594729"/>
            <a:ext cx="1030720" cy="1100864"/>
          </a:xfrm>
          <a:prstGeom prst="rect">
            <a:avLst/>
          </a:prstGeom>
          <a:solidFill>
            <a:srgbClr val="FFFFFF">
              <a:shade val="85000"/>
            </a:srgbClr>
          </a:solidFill>
          <a:ln w="88900" cap="sq">
            <a:solidFill>
              <a:srgbClr val="FFFF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2884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ue and green background&#10;&#10;Description automatically generated">
            <a:extLst>
              <a:ext uri="{FF2B5EF4-FFF2-40B4-BE49-F238E27FC236}">
                <a16:creationId xmlns:a16="http://schemas.microsoft.com/office/drawing/2014/main" id="{B7AD9A4B-5223-0F5A-BB26-116F08A0D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slice of pepperoni pizza&#10;&#10;Description automatically generated">
            <a:extLst>
              <a:ext uri="{FF2B5EF4-FFF2-40B4-BE49-F238E27FC236}">
                <a16:creationId xmlns:a16="http://schemas.microsoft.com/office/drawing/2014/main" id="{63BBAE68-1CCD-0A04-D0B2-CD3153D1E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18886">
            <a:off x="7295807" y="1196991"/>
            <a:ext cx="1107512" cy="12003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A group of people laughing at a table with pizza&#10;&#10;Description automatically generated">
            <a:extLst>
              <a:ext uri="{FF2B5EF4-FFF2-40B4-BE49-F238E27FC236}">
                <a16:creationId xmlns:a16="http://schemas.microsoft.com/office/drawing/2014/main" id="{5DDBF497-E82C-F0DB-5676-0E2400B17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6" y="2772697"/>
            <a:ext cx="6400800" cy="393290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D6BBB0AB-AE12-D0BC-54BE-269541855DC2}"/>
              </a:ext>
            </a:extLst>
          </p:cNvPr>
          <p:cNvSpPr txBox="1"/>
          <p:nvPr/>
        </p:nvSpPr>
        <p:spPr>
          <a:xfrm>
            <a:off x="1622752" y="1294247"/>
            <a:ext cx="604983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pizza is everyone’s favorite in town!”</a:t>
            </a: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TextBox 19">
            <a:extLst>
              <a:ext uri="{FF2B5EF4-FFF2-40B4-BE49-F238E27FC236}">
                <a16:creationId xmlns:a16="http://schemas.microsoft.com/office/drawing/2014/main" id="{09C45EE3-9D61-E500-7925-F98BA5BA8FEA}"/>
              </a:ext>
            </a:extLst>
          </p:cNvPr>
          <p:cNvSpPr txBox="1"/>
          <p:nvPr/>
        </p:nvSpPr>
        <p:spPr>
          <a:xfrm>
            <a:off x="393289" y="347471"/>
            <a:ext cx="20489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Bad Samples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2400" b="1" i="0" u="none" strike="noStrike" kern="1200" cap="none" spc="0" normalizeH="0" baseline="0" noProof="0" dirty="0">
              <a:ln>
                <a:noFill/>
              </a:ln>
              <a:solidFill>
                <a:prstClr val="black"/>
              </a:solidFill>
              <a:effectLst/>
              <a:highlight>
                <a:srgbClr val="FFFFFF"/>
              </a:highlight>
              <a:uLnTx/>
              <a:uFillTx/>
              <a:latin typeface="Times New Roman" panose="02020603050405020304" pitchFamily="18" charset="0"/>
              <a:ea typeface="+mn-ea"/>
              <a:cs typeface="Times New Roman" panose="02020603050405020304" pitchFamily="18" charset="0"/>
            </a:endParaRPr>
          </a:p>
        </p:txBody>
      </p:sp>
      <p:sp>
        <p:nvSpPr>
          <p:cNvPr id="21" name="TextBox 20">
            <a:extLst>
              <a:ext uri="{FF2B5EF4-FFF2-40B4-BE49-F238E27FC236}">
                <a16:creationId xmlns:a16="http://schemas.microsoft.com/office/drawing/2014/main" id="{A3DD0323-DC7A-46FF-B714-F7D5F8027838}"/>
              </a:ext>
            </a:extLst>
          </p:cNvPr>
          <p:cNvSpPr txBox="1"/>
          <p:nvPr/>
        </p:nvSpPr>
        <p:spPr>
          <a:xfrm>
            <a:off x="6538452" y="3723838"/>
            <a:ext cx="551589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Issue: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the sample was taken only from people at a pizza festival, it wouldn’t represent everyone in town.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4128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background&#10;&#10;Description automatically generated">
            <a:extLst>
              <a:ext uri="{FF2B5EF4-FFF2-40B4-BE49-F238E27FC236}">
                <a16:creationId xmlns:a16="http://schemas.microsoft.com/office/drawing/2014/main" id="{68729D1B-534B-5607-DD62-6BEA57DAB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081E75A-5DD9-67C8-4A19-A8582A92F419}"/>
              </a:ext>
            </a:extLst>
          </p:cNvPr>
          <p:cNvSpPr txBox="1"/>
          <p:nvPr/>
        </p:nvSpPr>
        <p:spPr>
          <a:xfrm>
            <a:off x="342181" y="356243"/>
            <a:ext cx="289068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Small Samples</a:t>
            </a:r>
          </a:p>
        </p:txBody>
      </p:sp>
      <p:sp>
        <p:nvSpPr>
          <p:cNvPr id="7" name="TextBox 6">
            <a:extLst>
              <a:ext uri="{FF2B5EF4-FFF2-40B4-BE49-F238E27FC236}">
                <a16:creationId xmlns:a16="http://schemas.microsoft.com/office/drawing/2014/main" id="{296CF7C0-5288-E454-D9BA-68AD69310D6A}"/>
              </a:ext>
            </a:extLst>
          </p:cNvPr>
          <p:cNvSpPr txBox="1"/>
          <p:nvPr/>
        </p:nvSpPr>
        <p:spPr>
          <a:xfrm>
            <a:off x="973393" y="1565706"/>
            <a:ext cx="735452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Aptos" panose="02110004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Aptos" panose="02110004020202020204"/>
                <a:ea typeface="+mn-ea"/>
                <a:cs typeface="+mn-cs"/>
              </a:rPr>
              <a:t>"My friend’s three kids all love this cartoon, so it must be the best for all children."</a:t>
            </a:r>
          </a:p>
        </p:txBody>
      </p:sp>
      <p:pic>
        <p:nvPicPr>
          <p:cNvPr id="9" name="Picture 8" descr="A group of cartoon characters&#10;&#10;Description automatically generated">
            <a:extLst>
              <a:ext uri="{FF2B5EF4-FFF2-40B4-BE49-F238E27FC236}">
                <a16:creationId xmlns:a16="http://schemas.microsoft.com/office/drawing/2014/main" id="{67918989-ABD5-657D-46DB-EBA4D8375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0501" y="1362265"/>
            <a:ext cx="2003850" cy="1791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extBox 10">
            <a:extLst>
              <a:ext uri="{FF2B5EF4-FFF2-40B4-BE49-F238E27FC236}">
                <a16:creationId xmlns:a16="http://schemas.microsoft.com/office/drawing/2014/main" id="{9A8A24B0-3F2E-BBFC-9D56-ABD29B19A250}"/>
              </a:ext>
            </a:extLst>
          </p:cNvPr>
          <p:cNvSpPr txBox="1"/>
          <p:nvPr/>
        </p:nvSpPr>
        <p:spPr>
          <a:xfrm>
            <a:off x="6017342" y="3947208"/>
            <a:ext cx="6174658"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Issue: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Just three kids isn’t enough to conclude that all children would love the cartoon.</a:t>
            </a:r>
          </a:p>
        </p:txBody>
      </p:sp>
      <p:pic>
        <p:nvPicPr>
          <p:cNvPr id="13" name="Picture 12" descr="A family watching a movie&#10;&#10;Description automatically generated">
            <a:extLst>
              <a:ext uri="{FF2B5EF4-FFF2-40B4-BE49-F238E27FC236}">
                <a16:creationId xmlns:a16="http://schemas.microsoft.com/office/drawing/2014/main" id="{5C9734E2-52AE-FE76-585B-E4C90BD28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135" y="3760054"/>
            <a:ext cx="4015460" cy="265538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907632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blue and green background&#10;&#10;Description automatically generated">
            <a:extLst>
              <a:ext uri="{FF2B5EF4-FFF2-40B4-BE49-F238E27FC236}">
                <a16:creationId xmlns:a16="http://schemas.microsoft.com/office/drawing/2014/main" id="{9A3C52BF-541D-6729-4674-0248CD0DA9D4}"/>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2ABFF406-4F5E-1F16-D780-ECF3D1B3413D}"/>
              </a:ext>
            </a:extLst>
          </p:cNvPr>
          <p:cNvSpPr txBox="1"/>
          <p:nvPr/>
        </p:nvSpPr>
        <p:spPr>
          <a:xfrm>
            <a:off x="196645" y="341360"/>
            <a:ext cx="617465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Detached Statistics</a:t>
            </a:r>
          </a:p>
        </p:txBody>
      </p:sp>
      <p:sp>
        <p:nvSpPr>
          <p:cNvPr id="7" name="TextBox 6">
            <a:extLst>
              <a:ext uri="{FF2B5EF4-FFF2-40B4-BE49-F238E27FC236}">
                <a16:creationId xmlns:a16="http://schemas.microsoft.com/office/drawing/2014/main" id="{88614C0A-90F5-1832-42F5-E79A8551C6BA}"/>
              </a:ext>
            </a:extLst>
          </p:cNvPr>
          <p:cNvSpPr txBox="1"/>
          <p:nvPr/>
        </p:nvSpPr>
        <p:spPr>
          <a:xfrm>
            <a:off x="1015026" y="1502987"/>
            <a:ext cx="617465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shampoo makes your hair 20% shinier!"</a:t>
            </a:r>
          </a:p>
        </p:txBody>
      </p:sp>
      <p:pic>
        <p:nvPicPr>
          <p:cNvPr id="10" name="Picture 9" descr="A bottle of shampoo with flowers&#10;&#10;Description automatically generated">
            <a:extLst>
              <a:ext uri="{FF2B5EF4-FFF2-40B4-BE49-F238E27FC236}">
                <a16:creationId xmlns:a16="http://schemas.microsoft.com/office/drawing/2014/main" id="{DED2E7A8-D758-7650-5FED-F17DA700CC43}"/>
              </a:ext>
            </a:extLst>
          </p:cNvPr>
          <p:cNvPicPr>
            <a:picLocks noChangeAspect="1"/>
          </p:cNvPicPr>
          <p:nvPr/>
        </p:nvPicPr>
        <p:blipFill rotWithShape="1">
          <a:blip r:embed="rId3">
            <a:extLst>
              <a:ext uri="{28A0092B-C50C-407E-A947-70E740481C1C}">
                <a14:useLocalDpi xmlns:a14="http://schemas.microsoft.com/office/drawing/2010/main" val="0"/>
              </a:ext>
            </a:extLst>
          </a:blip>
          <a:srcRect b="4977"/>
          <a:stretch/>
        </p:blipFill>
        <p:spPr>
          <a:xfrm rot="20826713">
            <a:off x="7228608" y="946293"/>
            <a:ext cx="1835615" cy="2150092"/>
          </a:xfrm>
          <a:prstGeom prst="ellipse">
            <a:avLst/>
          </a:prstGeom>
          <a:ln>
            <a:noFill/>
          </a:ln>
          <a:effectLst>
            <a:softEdge rad="112500"/>
          </a:effectLst>
        </p:spPr>
      </p:pic>
      <p:sp>
        <p:nvSpPr>
          <p:cNvPr id="12" name="TextBox 11">
            <a:extLst>
              <a:ext uri="{FF2B5EF4-FFF2-40B4-BE49-F238E27FC236}">
                <a16:creationId xmlns:a16="http://schemas.microsoft.com/office/drawing/2014/main" id="{B884365C-B8BA-9D4C-1B66-284518220117}"/>
              </a:ext>
            </a:extLst>
          </p:cNvPr>
          <p:cNvSpPr txBox="1"/>
          <p:nvPr/>
        </p:nvSpPr>
        <p:spPr>
          <a:xfrm>
            <a:off x="6371657" y="3583983"/>
            <a:ext cx="5447071" cy="23698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Issue: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Without saying compared to what—no shampoo, another brand, or just water—this claim is vague and potentially misleading's love the cartoon.</a:t>
            </a:r>
          </a:p>
        </p:txBody>
      </p:sp>
      <p:pic>
        <p:nvPicPr>
          <p:cNvPr id="14" name="Picture 13" descr="A person holding her face with her hands&#10;&#10;Description automatically generated">
            <a:extLst>
              <a:ext uri="{FF2B5EF4-FFF2-40B4-BE49-F238E27FC236}">
                <a16:creationId xmlns:a16="http://schemas.microsoft.com/office/drawing/2014/main" id="{D93FE280-D99E-0130-2E69-E7685A40F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910" y="3429000"/>
            <a:ext cx="4889090" cy="275011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123759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blue and green background&#10;&#10;Description automatically generated">
            <a:extLst>
              <a:ext uri="{FF2B5EF4-FFF2-40B4-BE49-F238E27FC236}">
                <a16:creationId xmlns:a16="http://schemas.microsoft.com/office/drawing/2014/main" id="{965875AD-F148-BF4E-A350-B83CB2B5D45C}"/>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CDF32C68-1CF6-1849-2569-957DDF1DB626}"/>
              </a:ext>
            </a:extLst>
          </p:cNvPr>
          <p:cNvSpPr txBox="1"/>
          <p:nvPr/>
        </p:nvSpPr>
        <p:spPr>
          <a:xfrm>
            <a:off x="521110" y="469179"/>
            <a:ext cx="261538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Poor Definition</a:t>
            </a:r>
          </a:p>
        </p:txBody>
      </p:sp>
      <p:sp>
        <p:nvSpPr>
          <p:cNvPr id="7" name="TextBox 6">
            <a:extLst>
              <a:ext uri="{FF2B5EF4-FFF2-40B4-BE49-F238E27FC236}">
                <a16:creationId xmlns:a16="http://schemas.microsoft.com/office/drawing/2014/main" id="{004E525C-938B-6677-2E29-5DA780B737C1}"/>
              </a:ext>
            </a:extLst>
          </p:cNvPr>
          <p:cNvSpPr txBox="1"/>
          <p:nvPr/>
        </p:nvSpPr>
        <p:spPr>
          <a:xfrm>
            <a:off x="1445342" y="1580225"/>
            <a:ext cx="664660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cereal is 25% healthier!"</a:t>
            </a:r>
          </a:p>
        </p:txBody>
      </p:sp>
      <p:pic>
        <p:nvPicPr>
          <p:cNvPr id="10" name="Picture 9" descr="A group of cereals with text&#10;&#10;Description automatically generated">
            <a:extLst>
              <a:ext uri="{FF2B5EF4-FFF2-40B4-BE49-F238E27FC236}">
                <a16:creationId xmlns:a16="http://schemas.microsoft.com/office/drawing/2014/main" id="{5CD8C7DE-A434-AAF3-0FC1-F914595BE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4177">
            <a:off x="6735170" y="1027645"/>
            <a:ext cx="3737462" cy="1790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F2441C5-8E30-5A2C-C8DE-8F7EAD034D10}"/>
              </a:ext>
            </a:extLst>
          </p:cNvPr>
          <p:cNvSpPr txBox="1"/>
          <p:nvPr/>
        </p:nvSpPr>
        <p:spPr>
          <a:xfrm>
            <a:off x="6015818" y="3905903"/>
            <a:ext cx="617465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term "healthier" isn’t clearly defined. Is it less sugar, more Fiber, or something else?</a:t>
            </a:r>
          </a:p>
        </p:txBody>
      </p:sp>
      <p:pic>
        <p:nvPicPr>
          <p:cNvPr id="14" name="Picture 13">
            <a:extLst>
              <a:ext uri="{FF2B5EF4-FFF2-40B4-BE49-F238E27FC236}">
                <a16:creationId xmlns:a16="http://schemas.microsoft.com/office/drawing/2014/main" id="{79A38B1E-C29B-B9AE-BD97-40CDACDED87A}"/>
              </a:ext>
            </a:extLst>
          </p:cNvPr>
          <p:cNvPicPr>
            <a:picLocks noChangeAspect="1"/>
          </p:cNvPicPr>
          <p:nvPr/>
        </p:nvPicPr>
        <p:blipFill>
          <a:blip r:embed="rId4">
            <a:extLst>
              <a:ext uri="{28A0092B-C50C-407E-A947-70E740481C1C}">
                <a14:useLocalDpi xmlns:a14="http://schemas.microsoft.com/office/drawing/2010/main" val="0"/>
              </a:ext>
            </a:extLst>
          </a:blip>
          <a:srcRect t="11038" b="11038"/>
          <a:stretch/>
        </p:blipFill>
        <p:spPr>
          <a:xfrm>
            <a:off x="242655" y="3227398"/>
            <a:ext cx="4969356" cy="3303369"/>
          </a:xfrm>
          <a:prstGeom prst="snip2DiagRect">
            <a:avLst>
              <a:gd name="adj1" fmla="val 1408"/>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4381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blue and green background&#10;&#10;Description automatically generated">
            <a:extLst>
              <a:ext uri="{FF2B5EF4-FFF2-40B4-BE49-F238E27FC236}">
                <a16:creationId xmlns:a16="http://schemas.microsoft.com/office/drawing/2014/main" id="{E5706D22-3130-538F-5F75-7ADE9A54AF64}"/>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0" y="18177"/>
            <a:ext cx="12191980" cy="6856718"/>
          </a:xfrm>
          <a:prstGeom prst="rect">
            <a:avLst/>
          </a:prstGeom>
        </p:spPr>
      </p:pic>
      <p:sp>
        <p:nvSpPr>
          <p:cNvPr id="5" name="TextBox 4">
            <a:extLst>
              <a:ext uri="{FF2B5EF4-FFF2-40B4-BE49-F238E27FC236}">
                <a16:creationId xmlns:a16="http://schemas.microsoft.com/office/drawing/2014/main" id="{0D58D161-AAAB-D416-ABF7-0A3B9CEF2D80}"/>
              </a:ext>
            </a:extLst>
          </p:cNvPr>
          <p:cNvSpPr txBox="1"/>
          <p:nvPr/>
        </p:nvSpPr>
        <p:spPr>
          <a:xfrm>
            <a:off x="275302" y="242615"/>
            <a:ext cx="617465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Changing the Subject</a:t>
            </a:r>
          </a:p>
        </p:txBody>
      </p:sp>
      <p:sp>
        <p:nvSpPr>
          <p:cNvPr id="7" name="TextBox 6">
            <a:extLst>
              <a:ext uri="{FF2B5EF4-FFF2-40B4-BE49-F238E27FC236}">
                <a16:creationId xmlns:a16="http://schemas.microsoft.com/office/drawing/2014/main" id="{99DA24B8-471F-6911-424D-EC29FBB2C88A}"/>
              </a:ext>
            </a:extLst>
          </p:cNvPr>
          <p:cNvSpPr txBox="1"/>
          <p:nvPr/>
        </p:nvSpPr>
        <p:spPr>
          <a:xfrm>
            <a:off x="796414" y="1485879"/>
            <a:ext cx="617465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"Under my leadership, we planted 1,000 trees."</a:t>
            </a:r>
          </a:p>
        </p:txBody>
      </p:sp>
      <p:pic>
        <p:nvPicPr>
          <p:cNvPr id="10" name="Picture 9" descr="A field of trees with blue plastic tubes&#10;&#10;Description automatically generated with medium confidence">
            <a:extLst>
              <a:ext uri="{FF2B5EF4-FFF2-40B4-BE49-F238E27FC236}">
                <a16:creationId xmlns:a16="http://schemas.microsoft.com/office/drawing/2014/main" id="{A64B92CE-E1BC-E5C6-E8CA-43B898F9ED2A}"/>
              </a:ext>
            </a:extLst>
          </p:cNvPr>
          <p:cNvPicPr>
            <a:picLocks noChangeAspect="1"/>
          </p:cNvPicPr>
          <p:nvPr/>
        </p:nvPicPr>
        <p:blipFill rotWithShape="1">
          <a:blip r:embed="rId3">
            <a:extLst>
              <a:ext uri="{28A0092B-C50C-407E-A947-70E740481C1C}">
                <a14:useLocalDpi xmlns:a14="http://schemas.microsoft.com/office/drawing/2010/main" val="0"/>
              </a:ext>
            </a:extLst>
          </a:blip>
          <a:srcRect l="-1" r="25" b="17993"/>
          <a:stretch/>
        </p:blipFill>
        <p:spPr>
          <a:xfrm>
            <a:off x="6881056" y="473448"/>
            <a:ext cx="4598059" cy="28044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74F84B99-89AB-BB74-95A9-4007C74C50FA}"/>
              </a:ext>
            </a:extLst>
          </p:cNvPr>
          <p:cNvSpPr txBox="1"/>
          <p:nvPr/>
        </p:nvSpPr>
        <p:spPr>
          <a:xfrm>
            <a:off x="6094476" y="4045805"/>
            <a:ext cx="609600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sounds impressive, but if the focus should be on reducing pollution instead of tree planting, it could be misleading.</a:t>
            </a:r>
          </a:p>
        </p:txBody>
      </p:sp>
      <p:pic>
        <p:nvPicPr>
          <p:cNvPr id="14" name="Picture 13" descr="A comparison of the same planet&#10;&#10;Description automatically generated with medium confidence">
            <a:extLst>
              <a:ext uri="{FF2B5EF4-FFF2-40B4-BE49-F238E27FC236}">
                <a16:creationId xmlns:a16="http://schemas.microsoft.com/office/drawing/2014/main" id="{57032307-3B2A-B6F6-8851-5612D0F6B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6877">
            <a:off x="822621" y="3256967"/>
            <a:ext cx="4773515" cy="32747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49993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blue and green background&#10;&#10;Description automatically generated">
            <a:extLst>
              <a:ext uri="{FF2B5EF4-FFF2-40B4-BE49-F238E27FC236}">
                <a16:creationId xmlns:a16="http://schemas.microsoft.com/office/drawing/2014/main" id="{BEDC2746-CD3F-814B-BCAA-80DAD7A85BFA}"/>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97DF9606-6FBB-7453-1256-7599E4D4BAE7}"/>
              </a:ext>
            </a:extLst>
          </p:cNvPr>
          <p:cNvSpPr txBox="1"/>
          <p:nvPr/>
        </p:nvSpPr>
        <p:spPr>
          <a:xfrm>
            <a:off x="167148" y="292199"/>
            <a:ext cx="617465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Semi-Attached Figure (Implied Connections)</a:t>
            </a:r>
          </a:p>
        </p:txBody>
      </p:sp>
      <p:sp>
        <p:nvSpPr>
          <p:cNvPr id="7" name="TextBox 6">
            <a:extLst>
              <a:ext uri="{FF2B5EF4-FFF2-40B4-BE49-F238E27FC236}">
                <a16:creationId xmlns:a16="http://schemas.microsoft.com/office/drawing/2014/main" id="{2782E2BC-207B-BCD5-0787-5F9812A630BE}"/>
              </a:ext>
            </a:extLst>
          </p:cNvPr>
          <p:cNvSpPr txBox="1"/>
          <p:nvPr/>
        </p:nvSpPr>
        <p:spPr>
          <a:xfrm>
            <a:off x="761852" y="1382440"/>
            <a:ext cx="6174658"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"Most successful entrepreneurs drink coffee every morning."</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0" name="Picture 9" descr="A person drinking from a white mug&#10;&#10;Description automatically generated">
            <a:extLst>
              <a:ext uri="{FF2B5EF4-FFF2-40B4-BE49-F238E27FC236}">
                <a16:creationId xmlns:a16="http://schemas.microsoft.com/office/drawing/2014/main" id="{8A75899E-0A0F-963F-3187-17CBB3A8D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948856"/>
            <a:ext cx="3209322" cy="21395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93F2B1E5-2108-07A8-763D-4A5F84447A69}"/>
              </a:ext>
            </a:extLst>
          </p:cNvPr>
          <p:cNvSpPr txBox="1"/>
          <p:nvPr/>
        </p:nvSpPr>
        <p:spPr>
          <a:xfrm>
            <a:off x="6096000" y="4120220"/>
            <a:ext cx="6174658"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statement suggests that drinking coffee leads to success, but there’s no proof that one causes the other.</a:t>
            </a:r>
          </a:p>
        </p:txBody>
      </p:sp>
      <p:pic>
        <p:nvPicPr>
          <p:cNvPr id="14" name="Picture 13" descr="A cup of coffee with text above it&#10;&#10;Description automatically generated">
            <a:extLst>
              <a:ext uri="{FF2B5EF4-FFF2-40B4-BE49-F238E27FC236}">
                <a16:creationId xmlns:a16="http://schemas.microsoft.com/office/drawing/2014/main" id="{2AC3B7C3-8D98-DB61-452B-D5DA6A69EA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289" y="3431902"/>
            <a:ext cx="4687124" cy="3089595"/>
          </a:xfrm>
          <a:prstGeom prst="rect">
            <a:avLst/>
          </a:prstGeom>
          <a:ln>
            <a:noFill/>
          </a:ln>
          <a:effectLst>
            <a:softEdge rad="112500"/>
          </a:effectLst>
        </p:spPr>
      </p:pic>
    </p:spTree>
    <p:extLst>
      <p:ext uri="{BB962C8B-B14F-4D97-AF65-F5344CB8AC3E}">
        <p14:creationId xmlns:p14="http://schemas.microsoft.com/office/powerpoint/2010/main" val="2939028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blue and green background&#10;&#10;Description automatically generated">
            <a:extLst>
              <a:ext uri="{FF2B5EF4-FFF2-40B4-BE49-F238E27FC236}">
                <a16:creationId xmlns:a16="http://schemas.microsoft.com/office/drawing/2014/main" id="{EFF1AD8E-53F9-76B1-0D33-C24346C591B2}"/>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5198CD31-246D-0464-87DE-D6EEBD9CD455}"/>
              </a:ext>
            </a:extLst>
          </p:cNvPr>
          <p:cNvSpPr txBox="1"/>
          <p:nvPr/>
        </p:nvSpPr>
        <p:spPr>
          <a:xfrm>
            <a:off x="344129" y="345208"/>
            <a:ext cx="617465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Loaded Questions or Leading Questions</a:t>
            </a:r>
          </a:p>
        </p:txBody>
      </p:sp>
      <p:sp>
        <p:nvSpPr>
          <p:cNvPr id="7" name="TextBox 6">
            <a:extLst>
              <a:ext uri="{FF2B5EF4-FFF2-40B4-BE49-F238E27FC236}">
                <a16:creationId xmlns:a16="http://schemas.microsoft.com/office/drawing/2014/main" id="{91A8DDDB-2B07-0B1B-D8C2-AFE5F3256044}"/>
              </a:ext>
            </a:extLst>
          </p:cNvPr>
          <p:cNvSpPr txBox="1"/>
          <p:nvPr/>
        </p:nvSpPr>
        <p:spPr>
          <a:xfrm>
            <a:off x="589935" y="1447169"/>
            <a:ext cx="617465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"Don’t you think it’s unfair that some students get extra help from tutors?"</a:t>
            </a:r>
          </a:p>
        </p:txBody>
      </p:sp>
      <p:pic>
        <p:nvPicPr>
          <p:cNvPr id="10" name="Picture 9" descr="A cartoon of a child and a child sitting at a desk&#10;&#10;Description automatically generated">
            <a:extLst>
              <a:ext uri="{FF2B5EF4-FFF2-40B4-BE49-F238E27FC236}">
                <a16:creationId xmlns:a16="http://schemas.microsoft.com/office/drawing/2014/main" id="{176E0F1B-BF81-E052-D9DD-2E8C61F6E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62" y="3658832"/>
            <a:ext cx="4210191" cy="23061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C309209D-42B8-ED87-092E-1487CB970745}"/>
              </a:ext>
            </a:extLst>
          </p:cNvPr>
          <p:cNvSpPr txBox="1"/>
          <p:nvPr/>
        </p:nvSpPr>
        <p:spPr>
          <a:xfrm>
            <a:off x="5820696" y="3896191"/>
            <a:ext cx="6174658"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question is worded in a way that makes people more likely to agree, even if they might not think it’s unfair.</a:t>
            </a:r>
          </a:p>
        </p:txBody>
      </p:sp>
      <p:pic>
        <p:nvPicPr>
          <p:cNvPr id="14" name="Picture 13" descr="A group of children writing on paper&#10;&#10;Description automatically generated">
            <a:extLst>
              <a:ext uri="{FF2B5EF4-FFF2-40B4-BE49-F238E27FC236}">
                <a16:creationId xmlns:a16="http://schemas.microsoft.com/office/drawing/2014/main" id="{D12A4838-9FF6-94FF-765F-8B419AC7F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76768">
            <a:off x="7266632" y="723797"/>
            <a:ext cx="3926310" cy="261651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353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background&#10;&#10;Description automatically generated">
            <a:extLst>
              <a:ext uri="{FF2B5EF4-FFF2-40B4-BE49-F238E27FC236}">
                <a16:creationId xmlns:a16="http://schemas.microsoft.com/office/drawing/2014/main" id="{EC1A71D3-0761-3224-49C0-FC0E23DFA573}"/>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0" y="1282"/>
            <a:ext cx="12191980" cy="6856718"/>
          </a:xfrm>
          <a:prstGeom prst="rect">
            <a:avLst/>
          </a:prstGeom>
        </p:spPr>
      </p:pic>
      <p:sp>
        <p:nvSpPr>
          <p:cNvPr id="4" name="Rectangle 1">
            <a:extLst>
              <a:ext uri="{FF2B5EF4-FFF2-40B4-BE49-F238E27FC236}">
                <a16:creationId xmlns:a16="http://schemas.microsoft.com/office/drawing/2014/main" id="{4D3777D5-E4A6-8AA8-82DC-2492737CBCCA}"/>
              </a:ext>
            </a:extLst>
          </p:cNvPr>
          <p:cNvSpPr>
            <a:spLocks noChangeArrowheads="1"/>
          </p:cNvSpPr>
          <p:nvPr/>
        </p:nvSpPr>
        <p:spPr bwMode="auto">
          <a:xfrm>
            <a:off x="78659" y="1537283"/>
            <a:ext cx="708905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Importance of Data Management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Properly managing this data is essential for gaining valuable insights.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Explosion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generate vast amounts of data at a faster rate than ever before.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Digital Footprints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Every online action contributes to the growing pool of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Big Data Tools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Advanced tools are needed to process and interpret the vast quantities of data.</a:t>
            </a:r>
          </a:p>
        </p:txBody>
      </p:sp>
      <p:sp>
        <p:nvSpPr>
          <p:cNvPr id="6" name="TextBox 5">
            <a:extLst>
              <a:ext uri="{FF2B5EF4-FFF2-40B4-BE49-F238E27FC236}">
                <a16:creationId xmlns:a16="http://schemas.microsoft.com/office/drawing/2014/main" id="{F7899B9E-84DA-A989-4459-F29D6EC1BC5E}"/>
              </a:ext>
            </a:extLst>
          </p:cNvPr>
          <p:cNvSpPr txBox="1"/>
          <p:nvPr/>
        </p:nvSpPr>
        <p:spPr>
          <a:xfrm>
            <a:off x="157316" y="394602"/>
            <a:ext cx="5122607"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Overwhelming Volume of Data</a:t>
            </a:r>
          </a:p>
        </p:txBody>
      </p:sp>
      <p:pic>
        <p:nvPicPr>
          <p:cNvPr id="9" name="Picture 8" descr="A diagram of data and statistics&#10;&#10;Description automatically generated with medium confidence">
            <a:extLst>
              <a:ext uri="{FF2B5EF4-FFF2-40B4-BE49-F238E27FC236}">
                <a16:creationId xmlns:a16="http://schemas.microsoft.com/office/drawing/2014/main" id="{1A29CCD5-4C8B-43F2-B304-792AFDE4C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4852" y="1625967"/>
            <a:ext cx="4692891" cy="41306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08948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7A5BAE-CFD0-BFA4-A5F5-E113E5EBA476}"/>
              </a:ext>
            </a:extLst>
          </p:cNvPr>
          <p:cNvPicPr>
            <a:picLocks noChangeAspect="1"/>
          </p:cNvPicPr>
          <p:nvPr/>
        </p:nvPicPr>
        <p:blipFill>
          <a:blip r:embed="rId2">
            <a:extLst>
              <a:ext uri="{28A0092B-C50C-407E-A947-70E740481C1C}">
                <a14:useLocalDpi xmlns:a14="http://schemas.microsoft.com/office/drawing/2010/main" val="0"/>
              </a:ext>
            </a:extLst>
          </a:blip>
          <a:srcRect t="12507" b="12507"/>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5B5E2BFD-3C3E-0184-21ED-0ECBE2F6514F}"/>
              </a:ext>
            </a:extLst>
          </p:cNvPr>
          <p:cNvSpPr txBox="1"/>
          <p:nvPr/>
        </p:nvSpPr>
        <p:spPr>
          <a:xfrm>
            <a:off x="838343"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latin typeface="Times New Roman" panose="02020603050405020304" pitchFamily="18" charset="0"/>
                <a:ea typeface="+mj-ea"/>
                <a:cs typeface="Times New Roman" panose="02020603050405020304" pitchFamily="18" charset="0"/>
              </a:rPr>
              <a:t>Contradictory and Ambiguous Evidence</a:t>
            </a:r>
          </a:p>
        </p:txBody>
      </p:sp>
      <p:sp>
        <p:nvSpPr>
          <p:cNvPr id="4" name="Rectangle 1">
            <a:extLst>
              <a:ext uri="{FF2B5EF4-FFF2-40B4-BE49-F238E27FC236}">
                <a16:creationId xmlns:a16="http://schemas.microsoft.com/office/drawing/2014/main" id="{3C0E0EAA-0BBD-9BB1-BF3C-0E2A83CD272B}"/>
              </a:ext>
            </a:extLst>
          </p:cNvPr>
          <p:cNvSpPr>
            <a:spLocks noChangeArrowheads="1"/>
          </p:cNvSpPr>
          <p:nvPr/>
        </p:nvSpPr>
        <p:spPr bwMode="auto">
          <a:xfrm>
            <a:off x="838344" y="2013625"/>
            <a:ext cx="5542791" cy="41633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Conflicting Data</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Multiple sources can offer contradictory conclusions, leading to confusion.</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Need for Critical Thinking</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It's crucial to think critically to navigate through conflicting data and uncover the truth.</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Paradox of Plenty</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Having more information can sometimes result in less clarity and certainty.</a:t>
            </a:r>
          </a:p>
        </p:txBody>
      </p:sp>
      <p:pic>
        <p:nvPicPr>
          <p:cNvPr id="11" name="Picture 10" descr="A hand drawing a scale with blue lights&#10;&#10;Description automatically generated">
            <a:extLst>
              <a:ext uri="{FF2B5EF4-FFF2-40B4-BE49-F238E27FC236}">
                <a16:creationId xmlns:a16="http://schemas.microsoft.com/office/drawing/2014/main" id="{CFD366BE-C8EA-1E56-F74D-DF8EF987EDC1}"/>
              </a:ext>
            </a:extLst>
          </p:cNvPr>
          <p:cNvPicPr>
            <a:picLocks noChangeAspect="1"/>
          </p:cNvPicPr>
          <p:nvPr/>
        </p:nvPicPr>
        <p:blipFill rotWithShape="1">
          <a:blip r:embed="rId3">
            <a:extLst>
              <a:ext uri="{28A0092B-C50C-407E-A947-70E740481C1C}">
                <a14:useLocalDpi xmlns:a14="http://schemas.microsoft.com/office/drawing/2010/main" val="0"/>
              </a:ext>
            </a:extLst>
          </a:blip>
          <a:srcRect b="7541"/>
          <a:stretch/>
        </p:blipFill>
        <p:spPr>
          <a:xfrm>
            <a:off x="6744928" y="1690688"/>
            <a:ext cx="4879035" cy="42578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7763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background&#10;&#10;Description automatically generated">
            <a:extLst>
              <a:ext uri="{FF2B5EF4-FFF2-40B4-BE49-F238E27FC236}">
                <a16:creationId xmlns:a16="http://schemas.microsoft.com/office/drawing/2014/main" id="{273619C3-AF9D-45EF-1D99-BE32B3364DB3}"/>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0" y="1282"/>
            <a:ext cx="12191980" cy="6856718"/>
          </a:xfrm>
          <a:prstGeom prst="rect">
            <a:avLst/>
          </a:prstGeom>
        </p:spPr>
      </p:pic>
      <p:sp>
        <p:nvSpPr>
          <p:cNvPr id="4" name="Rectangle 1">
            <a:extLst>
              <a:ext uri="{FF2B5EF4-FFF2-40B4-BE49-F238E27FC236}">
                <a16:creationId xmlns:a16="http://schemas.microsoft.com/office/drawing/2014/main" id="{87206AE0-A82D-FC36-DDED-F3ADE671AF37}"/>
              </a:ext>
            </a:extLst>
          </p:cNvPr>
          <p:cNvSpPr>
            <a:spLocks noChangeArrowheads="1"/>
          </p:cNvSpPr>
          <p:nvPr/>
        </p:nvSpPr>
        <p:spPr bwMode="auto">
          <a:xfrm>
            <a:off x="255640" y="1641252"/>
            <a:ext cx="712838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Expertise Required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Knowing statistics and data science is crucial to get useful insights from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Formats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comes in different types—structured, semi-structured, and unstructured—making it complicated to analyze.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Analysis Needs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understand relationships and patterns, you need thorough and detailed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Context Matters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How data is presented can change how it is understood and interpreted.</a:t>
            </a:r>
          </a:p>
        </p:txBody>
      </p:sp>
      <p:sp>
        <p:nvSpPr>
          <p:cNvPr id="6" name="TextBox 5">
            <a:extLst>
              <a:ext uri="{FF2B5EF4-FFF2-40B4-BE49-F238E27FC236}">
                <a16:creationId xmlns:a16="http://schemas.microsoft.com/office/drawing/2014/main" id="{116C3BD8-D2F1-7C24-E942-56CEF645529C}"/>
              </a:ext>
            </a:extLst>
          </p:cNvPr>
          <p:cNvSpPr txBox="1"/>
          <p:nvPr/>
        </p:nvSpPr>
        <p:spPr>
          <a:xfrm>
            <a:off x="865239" y="425599"/>
            <a:ext cx="6174658"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Complexity in Making Sense of Data</a:t>
            </a:r>
            <a:endParaRPr lang="en-IN" sz="2800" b="1" dirty="0">
              <a:latin typeface="Times New Roman" panose="02020603050405020304" pitchFamily="18" charset="0"/>
              <a:cs typeface="Times New Roman" panose="02020603050405020304" pitchFamily="18" charset="0"/>
            </a:endParaRPr>
          </a:p>
        </p:txBody>
      </p:sp>
      <p:pic>
        <p:nvPicPr>
          <p:cNvPr id="9" name="Picture 8" descr="A diagram of data complex&#10;&#10;Description automatically generated">
            <a:extLst>
              <a:ext uri="{FF2B5EF4-FFF2-40B4-BE49-F238E27FC236}">
                <a16:creationId xmlns:a16="http://schemas.microsoft.com/office/drawing/2014/main" id="{22C00FEC-ACCA-F135-C585-116F40645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294" y="771831"/>
            <a:ext cx="4449097" cy="49611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074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7292-1D69-D222-F890-223BAA3D41BD}"/>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INTENSE OF ANALYTICS</a:t>
            </a:r>
            <a:endParaRPr lang="en-AE"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descr="An old fighter plane on a field&#10;&#10;Description automatically generated">
            <a:extLst>
              <a:ext uri="{FF2B5EF4-FFF2-40B4-BE49-F238E27FC236}">
                <a16:creationId xmlns:a16="http://schemas.microsoft.com/office/drawing/2014/main" id="{F15F9ED5-DA79-3A66-AF19-9A77544B84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0294" y="2138515"/>
            <a:ext cx="4173506" cy="3416320"/>
          </a:xfrm>
        </p:spPr>
      </p:pic>
      <p:sp>
        <p:nvSpPr>
          <p:cNvPr id="6" name="TextBox 5">
            <a:extLst>
              <a:ext uri="{FF2B5EF4-FFF2-40B4-BE49-F238E27FC236}">
                <a16:creationId xmlns:a16="http://schemas.microsoft.com/office/drawing/2014/main" id="{962706C0-4FD9-89EB-DD46-CC0F43F14969}"/>
              </a:ext>
            </a:extLst>
          </p:cNvPr>
          <p:cNvSpPr txBox="1"/>
          <p:nvPr/>
        </p:nvSpPr>
        <p:spPr>
          <a:xfrm>
            <a:off x="838200" y="2138515"/>
            <a:ext cx="5976938" cy="3970318"/>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During </a:t>
            </a:r>
            <a:r>
              <a:rPr lang="en-US" sz="2800" b="1" dirty="0">
                <a:solidFill>
                  <a:srgbClr val="FF0000"/>
                </a:solidFill>
                <a:latin typeface="Times New Roman" panose="02020603050405020304" pitchFamily="18" charset="0"/>
                <a:cs typeface="Times New Roman" panose="02020603050405020304" pitchFamily="18" charset="0"/>
              </a:rPr>
              <a:t>World War II</a:t>
            </a:r>
            <a:r>
              <a:rPr lang="en-US" sz="2800" dirty="0">
                <a:latin typeface="Times New Roman" panose="02020603050405020304" pitchFamily="18" charset="0"/>
                <a:cs typeface="Times New Roman" panose="02020603050405020304" pitchFamily="18" charset="0"/>
              </a:rPr>
              <a:t>, the </a:t>
            </a:r>
            <a:r>
              <a:rPr lang="en-US" sz="2800" b="1" dirty="0">
                <a:latin typeface="Times New Roman" panose="02020603050405020304" pitchFamily="18" charset="0"/>
                <a:cs typeface="Times New Roman" panose="02020603050405020304" pitchFamily="18" charset="0"/>
              </a:rPr>
              <a:t>U.S. military</a:t>
            </a:r>
            <a:r>
              <a:rPr lang="en-US" sz="2800" dirty="0">
                <a:latin typeface="Times New Roman" panose="02020603050405020304" pitchFamily="18" charset="0"/>
                <a:cs typeface="Times New Roman" panose="02020603050405020304" pitchFamily="18" charset="0"/>
              </a:rPr>
              <a:t> wanted to protect their planes from getting </a:t>
            </a:r>
            <a:r>
              <a:rPr lang="en-US" sz="2800" b="1" dirty="0">
                <a:solidFill>
                  <a:schemeClr val="accent1">
                    <a:lumMod val="50000"/>
                  </a:schemeClr>
                </a:solidFill>
                <a:latin typeface="Times New Roman" panose="02020603050405020304" pitchFamily="18" charset="0"/>
                <a:cs typeface="Times New Roman" panose="02020603050405020304" pitchFamily="18" charset="0"/>
              </a:rPr>
              <a:t>shot down</a:t>
            </a:r>
            <a:r>
              <a:rPr lang="en-US" sz="2800" dirty="0">
                <a:latin typeface="Times New Roman" panose="02020603050405020304" pitchFamily="18" charset="0"/>
                <a:cs typeface="Times New Roman" panose="02020603050405020304" pitchFamily="18" charset="0"/>
              </a:rPr>
              <a:t>. They noticed that planes returning from combat had more </a:t>
            </a:r>
            <a:r>
              <a:rPr lang="en-US" sz="2800" b="1" dirty="0">
                <a:solidFill>
                  <a:schemeClr val="accent2">
                    <a:lumMod val="75000"/>
                  </a:schemeClr>
                </a:solidFill>
                <a:latin typeface="Times New Roman" panose="02020603050405020304" pitchFamily="18" charset="0"/>
                <a:cs typeface="Times New Roman" panose="02020603050405020304" pitchFamily="18" charset="0"/>
              </a:rPr>
              <a:t>bullet holes</a:t>
            </a: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 the </a:t>
            </a:r>
            <a:r>
              <a:rPr lang="en-US" sz="2800" b="1" dirty="0">
                <a:solidFill>
                  <a:srgbClr val="C00000"/>
                </a:solidFill>
                <a:latin typeface="Times New Roman" panose="02020603050405020304" pitchFamily="18" charset="0"/>
                <a:cs typeface="Times New Roman" panose="02020603050405020304" pitchFamily="18" charset="0"/>
              </a:rPr>
              <a:t>fuselage</a:t>
            </a:r>
            <a:r>
              <a:rPr lang="en-US" sz="2800" dirty="0">
                <a:latin typeface="Times New Roman" panose="02020603050405020304" pitchFamily="18" charset="0"/>
                <a:cs typeface="Times New Roman" panose="02020603050405020304" pitchFamily="18" charset="0"/>
              </a:rPr>
              <a:t> (the main body of the plane) and fewer in the </a:t>
            </a:r>
            <a:r>
              <a:rPr lang="en-US" sz="2800" b="1" dirty="0">
                <a:solidFill>
                  <a:srgbClr val="FF0000"/>
                </a:solidFill>
                <a:latin typeface="Times New Roman" panose="02020603050405020304" pitchFamily="18" charset="0"/>
                <a:cs typeface="Times New Roman" panose="02020603050405020304" pitchFamily="18" charset="0"/>
              </a:rPr>
              <a:t>engines</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 officers thought they should add more </a:t>
            </a:r>
            <a:r>
              <a:rPr lang="en-US" sz="2800" b="1" dirty="0">
                <a:latin typeface="Times New Roman" panose="02020603050405020304" pitchFamily="18" charset="0"/>
                <a:cs typeface="Times New Roman" panose="02020603050405020304" pitchFamily="18" charset="0"/>
              </a:rPr>
              <a:t>armor</a:t>
            </a:r>
            <a:r>
              <a:rPr lang="en-US" sz="2800" dirty="0">
                <a:latin typeface="Times New Roman" panose="02020603050405020304" pitchFamily="18" charset="0"/>
                <a:cs typeface="Times New Roman" panose="02020603050405020304" pitchFamily="18" charset="0"/>
              </a:rPr>
              <a:t> to the areas with the most bullet holes.</a:t>
            </a:r>
            <a:endParaRPr lang="en-AE"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2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0"/>
                                        <p:tgtEl>
                                          <p:spTgt spid="2"/>
                                        </p:tgtEl>
                                      </p:cBhvr>
                                    </p:animEffect>
                                    <p:anim calcmode="lin" valueType="num">
                                      <p:cBhvr>
                                        <p:cTn id="16" dur="2000" fill="hold"/>
                                        <p:tgtEl>
                                          <p:spTgt spid="2"/>
                                        </p:tgtEl>
                                        <p:attrNameLst>
                                          <p:attrName>ppt_w</p:attrName>
                                        </p:attrNameLst>
                                      </p:cBhvr>
                                      <p:tavLst>
                                        <p:tav tm="0" fmla="#ppt_w*sin(2.5*pi*$)">
                                          <p:val>
                                            <p:fltVal val="0"/>
                                          </p:val>
                                        </p:tav>
                                        <p:tav tm="100000">
                                          <p:val>
                                            <p:fltVal val="1"/>
                                          </p:val>
                                        </p:tav>
                                      </p:tavLst>
                                    </p:anim>
                                    <p:anim calcmode="lin" valueType="num">
                                      <p:cBhvr>
                                        <p:cTn id="17"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down)">
                                      <p:cBhvr>
                                        <p:cTn id="22" dur="580">
                                          <p:stCondLst>
                                            <p:cond delay="0"/>
                                          </p:stCondLst>
                                        </p:cTn>
                                        <p:tgtEl>
                                          <p:spTgt spid="6">
                                            <p:txEl>
                                              <p:pRg st="0" end="0"/>
                                            </p:txEl>
                                          </p:spTgt>
                                        </p:tgtEl>
                                      </p:cBhvr>
                                    </p:animEffect>
                                    <p:anim calcmode="lin" valueType="num">
                                      <p:cBhvr>
                                        <p:cTn id="23"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6">
                                            <p:txEl>
                                              <p:pRg st="0" end="0"/>
                                            </p:txEl>
                                          </p:spTgt>
                                        </p:tgtEl>
                                      </p:cBhvr>
                                      <p:to x="100000" y="60000"/>
                                    </p:animScale>
                                    <p:animScale>
                                      <p:cBhvr>
                                        <p:cTn id="29" dur="166" decel="50000">
                                          <p:stCondLst>
                                            <p:cond delay="676"/>
                                          </p:stCondLst>
                                        </p:cTn>
                                        <p:tgtEl>
                                          <p:spTgt spid="6">
                                            <p:txEl>
                                              <p:pRg st="0" end="0"/>
                                            </p:txEl>
                                          </p:spTgt>
                                        </p:tgtEl>
                                      </p:cBhvr>
                                      <p:to x="100000" y="100000"/>
                                    </p:animScale>
                                    <p:animScale>
                                      <p:cBhvr>
                                        <p:cTn id="30" dur="26">
                                          <p:stCondLst>
                                            <p:cond delay="1312"/>
                                          </p:stCondLst>
                                        </p:cTn>
                                        <p:tgtEl>
                                          <p:spTgt spid="6">
                                            <p:txEl>
                                              <p:pRg st="0" end="0"/>
                                            </p:txEl>
                                          </p:spTgt>
                                        </p:tgtEl>
                                      </p:cBhvr>
                                      <p:to x="100000" y="80000"/>
                                    </p:animScale>
                                    <p:animScale>
                                      <p:cBhvr>
                                        <p:cTn id="31" dur="166" decel="50000">
                                          <p:stCondLst>
                                            <p:cond delay="1338"/>
                                          </p:stCondLst>
                                        </p:cTn>
                                        <p:tgtEl>
                                          <p:spTgt spid="6">
                                            <p:txEl>
                                              <p:pRg st="0" end="0"/>
                                            </p:txEl>
                                          </p:spTgt>
                                        </p:tgtEl>
                                      </p:cBhvr>
                                      <p:to x="100000" y="100000"/>
                                    </p:animScale>
                                    <p:animScale>
                                      <p:cBhvr>
                                        <p:cTn id="32" dur="26">
                                          <p:stCondLst>
                                            <p:cond delay="1642"/>
                                          </p:stCondLst>
                                        </p:cTn>
                                        <p:tgtEl>
                                          <p:spTgt spid="6">
                                            <p:txEl>
                                              <p:pRg st="0" end="0"/>
                                            </p:txEl>
                                          </p:spTgt>
                                        </p:tgtEl>
                                      </p:cBhvr>
                                      <p:to x="100000" y="90000"/>
                                    </p:animScale>
                                    <p:animScale>
                                      <p:cBhvr>
                                        <p:cTn id="33" dur="166" decel="50000">
                                          <p:stCondLst>
                                            <p:cond delay="1668"/>
                                          </p:stCondLst>
                                        </p:cTn>
                                        <p:tgtEl>
                                          <p:spTgt spid="6">
                                            <p:txEl>
                                              <p:pRg st="0" end="0"/>
                                            </p:txEl>
                                          </p:spTgt>
                                        </p:tgtEl>
                                      </p:cBhvr>
                                      <p:to x="100000" y="100000"/>
                                    </p:animScale>
                                    <p:animScale>
                                      <p:cBhvr>
                                        <p:cTn id="34" dur="26">
                                          <p:stCondLst>
                                            <p:cond delay="1808"/>
                                          </p:stCondLst>
                                        </p:cTn>
                                        <p:tgtEl>
                                          <p:spTgt spid="6">
                                            <p:txEl>
                                              <p:pRg st="0" end="0"/>
                                            </p:txEl>
                                          </p:spTgt>
                                        </p:tgtEl>
                                      </p:cBhvr>
                                      <p:to x="100000" y="95000"/>
                                    </p:animScale>
                                    <p:animScale>
                                      <p:cBhvr>
                                        <p:cTn id="35" dur="166" decel="50000">
                                          <p:stCondLst>
                                            <p:cond delay="1834"/>
                                          </p:stCondLst>
                                        </p:cTn>
                                        <p:tgtEl>
                                          <p:spTgt spid="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background&#10;&#10;Description automatically generated">
            <a:extLst>
              <a:ext uri="{FF2B5EF4-FFF2-40B4-BE49-F238E27FC236}">
                <a16:creationId xmlns:a16="http://schemas.microsoft.com/office/drawing/2014/main" id="{3D401996-7FB4-AFF7-EC42-59DB70B08C3E}"/>
              </a:ext>
            </a:extLst>
          </p:cNvPr>
          <p:cNvPicPr>
            <a:picLocks noChangeAspect="1"/>
          </p:cNvPicPr>
          <p:nvPr/>
        </p:nvPicPr>
        <p:blipFill>
          <a:blip r:embed="rId3">
            <a:extLst>
              <a:ext uri="{28A0092B-C50C-407E-A947-70E740481C1C}">
                <a14:useLocalDpi xmlns:a14="http://schemas.microsoft.com/office/drawing/2010/main" val="0"/>
              </a:ext>
            </a:extLst>
          </a:blip>
          <a:srcRect t="15438" b="9576"/>
          <a:stretch/>
        </p:blipFill>
        <p:spPr>
          <a:xfrm>
            <a:off x="20" y="1282"/>
            <a:ext cx="12191980" cy="6856718"/>
          </a:xfrm>
          <a:prstGeom prst="rect">
            <a:avLst/>
          </a:prstGeom>
        </p:spPr>
      </p:pic>
      <p:sp>
        <p:nvSpPr>
          <p:cNvPr id="4" name="Rectangle 1">
            <a:extLst>
              <a:ext uri="{FF2B5EF4-FFF2-40B4-BE49-F238E27FC236}">
                <a16:creationId xmlns:a16="http://schemas.microsoft.com/office/drawing/2014/main" id="{5ADF1140-4B2C-ABF5-EF20-7FC114252FC6}"/>
              </a:ext>
            </a:extLst>
          </p:cNvPr>
          <p:cNvSpPr>
            <a:spLocks noChangeArrowheads="1"/>
          </p:cNvSpPr>
          <p:nvPr/>
        </p:nvSpPr>
        <p:spPr bwMode="auto">
          <a:xfrm>
            <a:off x="147484" y="3058329"/>
            <a:ext cx="1172220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Importance of Evaluation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Being able to critically assess data is vital for making good decisions.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 Role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is essential for making decisions in various industries and fields.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Widespread Reliance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Businesses, governments, and people use data to guide their choices.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Consequences of Misuse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Misusing or misreading data can lead to serious, often negative, outcomes.</a:t>
            </a:r>
          </a:p>
        </p:txBody>
      </p:sp>
      <p:pic>
        <p:nvPicPr>
          <p:cNvPr id="6" name="Picture 5" descr="A diagram of data driven decision&#10;&#10;Description automatically generated">
            <a:extLst>
              <a:ext uri="{FF2B5EF4-FFF2-40B4-BE49-F238E27FC236}">
                <a16:creationId xmlns:a16="http://schemas.microsoft.com/office/drawing/2014/main" id="{B3714143-2F42-CD3E-EAD3-DE0355122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433" y="286229"/>
            <a:ext cx="6678256" cy="2388749"/>
          </a:xfrm>
          <a:prstGeom prst="rect">
            <a:avLst/>
          </a:prstGeom>
          <a:ln>
            <a:noFill/>
          </a:ln>
          <a:effectLst>
            <a:softEdge rad="112500"/>
          </a:effectLst>
        </p:spPr>
      </p:pic>
      <p:sp>
        <p:nvSpPr>
          <p:cNvPr id="9" name="TextBox 8">
            <a:extLst>
              <a:ext uri="{FF2B5EF4-FFF2-40B4-BE49-F238E27FC236}">
                <a16:creationId xmlns:a16="http://schemas.microsoft.com/office/drawing/2014/main" id="{922A8E01-F724-6660-5F7E-A7B592910DC7}"/>
              </a:ext>
            </a:extLst>
          </p:cNvPr>
          <p:cNvSpPr txBox="1"/>
          <p:nvPr/>
        </p:nvSpPr>
        <p:spPr>
          <a:xfrm>
            <a:off x="183157" y="1052752"/>
            <a:ext cx="4826644" cy="954107"/>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The Role of Data in Decision-Making</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473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background&#10;&#10;Description automatically generated">
            <a:extLst>
              <a:ext uri="{FF2B5EF4-FFF2-40B4-BE49-F238E27FC236}">
                <a16:creationId xmlns:a16="http://schemas.microsoft.com/office/drawing/2014/main" id="{9D0E23C9-D612-5647-50ED-D48C86897F78}"/>
              </a:ext>
            </a:extLst>
          </p:cNvPr>
          <p:cNvPicPr>
            <a:picLocks noChangeAspect="1"/>
          </p:cNvPicPr>
          <p:nvPr/>
        </p:nvPicPr>
        <p:blipFill>
          <a:blip r:embed="rId2">
            <a:extLst>
              <a:ext uri="{28A0092B-C50C-407E-A947-70E740481C1C}">
                <a14:useLocalDpi xmlns:a14="http://schemas.microsoft.com/office/drawing/2010/main" val="0"/>
              </a:ext>
            </a:extLst>
          </a:blip>
          <a:srcRect t="15438" b="9576"/>
          <a:stretch/>
        </p:blipFill>
        <p:spPr>
          <a:xfrm>
            <a:off x="20" y="1282"/>
            <a:ext cx="12191980" cy="6856718"/>
          </a:xfrm>
          <a:prstGeom prst="rect">
            <a:avLst/>
          </a:prstGeom>
        </p:spPr>
      </p:pic>
      <p:sp>
        <p:nvSpPr>
          <p:cNvPr id="4" name="Rectangle 1">
            <a:extLst>
              <a:ext uri="{FF2B5EF4-FFF2-40B4-BE49-F238E27FC236}">
                <a16:creationId xmlns:a16="http://schemas.microsoft.com/office/drawing/2014/main" id="{52D70274-9F7A-B50B-C7C1-95497A17E7A3}"/>
              </a:ext>
            </a:extLst>
          </p:cNvPr>
          <p:cNvSpPr>
            <a:spLocks noChangeArrowheads="1"/>
          </p:cNvSpPr>
          <p:nvPr/>
        </p:nvSpPr>
        <p:spPr bwMode="auto">
          <a:xfrm>
            <a:off x="176982" y="1690412"/>
            <a:ext cx="706939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Responsible Use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Following ethical standards ensures data is used fairly and responsibly.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Ethical Concerns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data brings up important issues about privacy, security, and fairness.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Risks of Misuse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Misusing data can have serious consequences, stressing the need for ethical guidelines.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Need for Ethics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data plays a bigger role in our lives, understanding and following ethical practices is crucial.</a:t>
            </a:r>
          </a:p>
        </p:txBody>
      </p:sp>
      <p:pic>
        <p:nvPicPr>
          <p:cNvPr id="6" name="Picture 5" descr="A poster of data science&#10;&#10;Description automatically generated">
            <a:extLst>
              <a:ext uri="{FF2B5EF4-FFF2-40B4-BE49-F238E27FC236}">
                <a16:creationId xmlns:a16="http://schemas.microsoft.com/office/drawing/2014/main" id="{0A8E9442-23B1-D22D-71F1-7A922CC64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006" y="1802403"/>
            <a:ext cx="4454011" cy="429359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TextBox 8">
            <a:extLst>
              <a:ext uri="{FF2B5EF4-FFF2-40B4-BE49-F238E27FC236}">
                <a16:creationId xmlns:a16="http://schemas.microsoft.com/office/drawing/2014/main" id="{5B59C0B4-4AFE-C749-AEFB-AAC4649DD474}"/>
              </a:ext>
            </a:extLst>
          </p:cNvPr>
          <p:cNvSpPr txBox="1"/>
          <p:nvPr/>
        </p:nvSpPr>
        <p:spPr>
          <a:xfrm>
            <a:off x="2630129" y="532812"/>
            <a:ext cx="6931742"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Ethical Considerations in Data Use</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880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6F32-6F81-198F-48AA-B88595C706C7}"/>
              </a:ext>
            </a:extLst>
          </p:cNvPr>
          <p:cNvSpPr>
            <a:spLocks noGrp="1"/>
          </p:cNvSpPr>
          <p:nvPr>
            <p:ph type="title"/>
          </p:nvPr>
        </p:nvSpPr>
        <p:spPr>
          <a:xfrm>
            <a:off x="4219426" y="-217198"/>
            <a:ext cx="7964117" cy="1715857"/>
          </a:xfrm>
        </p:spPr>
        <p:txBody>
          <a:bodyPr>
            <a:normAutofit/>
          </a:bodyPr>
          <a:lstStyle/>
          <a:p>
            <a:r>
              <a:rPr lang="en-US" b="1" dirty="0">
                <a:latin typeface="Times New Roman"/>
                <a:cs typeface="Times New Roman"/>
              </a:rPr>
              <a:t>Catching Statistical Errors</a:t>
            </a:r>
            <a:endParaRPr lang="en-US" dirty="0">
              <a:latin typeface="Times New Roman"/>
              <a:cs typeface="Times New Roman"/>
            </a:endParaRPr>
          </a:p>
        </p:txBody>
      </p:sp>
      <p:pic>
        <p:nvPicPr>
          <p:cNvPr id="4" name="Picture 3" descr="A person looking up at a screen with graphs and icons&#10;&#10;Description automatically generated">
            <a:extLst>
              <a:ext uri="{FF2B5EF4-FFF2-40B4-BE49-F238E27FC236}">
                <a16:creationId xmlns:a16="http://schemas.microsoft.com/office/drawing/2014/main" id="{AD59CDB8-F761-647C-4590-793A8370F2F9}"/>
              </a:ext>
            </a:extLst>
          </p:cNvPr>
          <p:cNvPicPr>
            <a:picLocks noChangeAspect="1"/>
          </p:cNvPicPr>
          <p:nvPr/>
        </p:nvPicPr>
        <p:blipFill>
          <a:blip r:embed="rId2"/>
          <a:srcRect l="25280" r="24280"/>
          <a:stretch/>
        </p:blipFill>
        <p:spPr>
          <a:xfrm>
            <a:off x="20" y="10"/>
            <a:ext cx="3433321" cy="6800481"/>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C5A9D4B8-7C74-C650-D799-F2B24A6FB710}"/>
              </a:ext>
            </a:extLst>
          </p:cNvPr>
          <p:cNvSpPr>
            <a:spLocks noGrp="1"/>
          </p:cNvSpPr>
          <p:nvPr>
            <p:ph idx="1"/>
          </p:nvPr>
        </p:nvSpPr>
        <p:spPr>
          <a:xfrm>
            <a:off x="4122334" y="1429699"/>
            <a:ext cx="8392401" cy="5369679"/>
          </a:xfrm>
          <a:effectLst>
            <a:outerShdw blurRad="63500" dist="38100" dir="2700000">
              <a:srgbClr val="000000">
                <a:alpha val="12000"/>
              </a:srgbClr>
            </a:outerShdw>
            <a:reflection stA="40000" endPos="54000" dist="50800" dir="5400000" sy="-100000" algn="bl" rotWithShape="0"/>
          </a:effectLst>
        </p:spPr>
        <p:txBody>
          <a:bodyPr vert="horz" lIns="91440" tIns="45720" rIns="91440" bIns="45720" rtlCol="0">
            <a:normAutofit lnSpcReduction="10000"/>
          </a:bodyPr>
          <a:lstStyle/>
          <a:p>
            <a:pPr marL="0" indent="0">
              <a:buNone/>
            </a:pPr>
            <a:r>
              <a:rPr lang="en-US" sz="2200" b="1" dirty="0">
                <a:solidFill>
                  <a:srgbClr val="C00000"/>
                </a:solidFill>
                <a:latin typeface="Times New Roman"/>
                <a:ea typeface="+mn-lt"/>
                <a:cs typeface="+mn-lt"/>
              </a:rPr>
              <a:t>Question the Source - Who Says So?</a:t>
            </a:r>
            <a:endParaRPr lang="en-US" sz="2200" b="1">
              <a:solidFill>
                <a:srgbClr val="C00000"/>
              </a:solidFill>
              <a:latin typeface="Times New Roman"/>
              <a:cs typeface="Times New Roman"/>
            </a:endParaRPr>
          </a:p>
          <a:p>
            <a:pPr marL="0" indent="0">
              <a:buNone/>
            </a:pPr>
            <a:endParaRPr lang="en-US" sz="2000" b="1" dirty="0">
              <a:latin typeface="Times New Roman"/>
              <a:ea typeface="+mn-lt"/>
              <a:cs typeface="+mn-lt"/>
            </a:endParaRPr>
          </a:p>
          <a:p>
            <a:pPr marL="0" indent="0">
              <a:buNone/>
            </a:pPr>
            <a:r>
              <a:rPr lang="en-US" sz="2000" b="1" dirty="0">
                <a:latin typeface="Times New Roman"/>
                <a:ea typeface="+mn-lt"/>
                <a:cs typeface="+mn-lt"/>
              </a:rPr>
              <a:t>Credibility Matters:</a:t>
            </a:r>
            <a:endParaRPr lang="en-US" sz="2000" dirty="0">
              <a:latin typeface="Times New Roman"/>
              <a:cs typeface="Times New Roman"/>
            </a:endParaRPr>
          </a:p>
          <a:p>
            <a:pPr>
              <a:buClr>
                <a:srgbClr val="1287C3"/>
              </a:buClr>
              <a:buFont typeface="Wingdings"/>
              <a:buChar char="Ø"/>
            </a:pPr>
            <a:r>
              <a:rPr lang="en-US" sz="2000" dirty="0">
                <a:latin typeface="Times New Roman"/>
                <a:ea typeface="+mn-lt"/>
                <a:cs typeface="Times New Roman"/>
              </a:rPr>
              <a:t>Always</a:t>
            </a:r>
            <a:r>
              <a:rPr lang="en-US" sz="2000" dirty="0">
                <a:latin typeface="Times New Roman"/>
                <a:ea typeface="+mn-lt"/>
                <a:cs typeface="+mn-lt"/>
              </a:rPr>
              <a:t> consider the source of the statistical claim.</a:t>
            </a:r>
            <a:endParaRPr lang="en-US" sz="2000" dirty="0">
              <a:latin typeface="Times New Roman"/>
              <a:cs typeface="Times New Roman"/>
            </a:endParaRPr>
          </a:p>
          <a:p>
            <a:pPr>
              <a:buClr>
                <a:srgbClr val="1287C3"/>
              </a:buClr>
              <a:buFont typeface="Wingdings"/>
              <a:buChar char="Ø"/>
            </a:pPr>
            <a:r>
              <a:rPr lang="en-US" sz="2000" dirty="0">
                <a:latin typeface="Times New Roman"/>
                <a:ea typeface="+mn-lt"/>
                <a:cs typeface="+mn-lt"/>
              </a:rPr>
              <a:t>Is it from a reputable organization, academic research, or an expert in the field?</a:t>
            </a:r>
          </a:p>
          <a:p>
            <a:pPr>
              <a:buClr>
                <a:srgbClr val="1287C3"/>
              </a:buClr>
              <a:buFont typeface="Wingdings"/>
              <a:buChar char="Ø"/>
            </a:pPr>
            <a:r>
              <a:rPr lang="en-US" sz="2000" dirty="0">
                <a:latin typeface="Times New Roman"/>
                <a:ea typeface="+mn-lt"/>
                <a:cs typeface="+mn-lt"/>
              </a:rPr>
              <a:t>Or is it from a source with potential bias, like marketing teams or interest groups?</a:t>
            </a:r>
            <a:endParaRPr lang="en-US" sz="2000">
              <a:latin typeface="Times New Roman"/>
              <a:cs typeface="Times New Roman"/>
            </a:endParaRPr>
          </a:p>
          <a:p>
            <a:pPr marL="0" indent="0">
              <a:buClr>
                <a:srgbClr val="1287C3"/>
              </a:buClr>
              <a:buNone/>
            </a:pPr>
            <a:r>
              <a:rPr lang="en-US" sz="2000" b="1" dirty="0">
                <a:latin typeface="Times New Roman"/>
                <a:ea typeface="+mn-lt"/>
                <a:cs typeface="+mn-lt"/>
              </a:rPr>
              <a:t>Bias and Intent:</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Understand the potential biases of the source.</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Could the source have a vested interest in presenting data in a certain way?</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Is the data being used to support a specific agenda?</a:t>
            </a:r>
            <a:endParaRPr lang="en-US" sz="2000">
              <a:latin typeface="Times New Roman"/>
              <a:cs typeface="Times New Roman"/>
            </a:endParaRPr>
          </a:p>
          <a:p>
            <a:pPr marL="0" indent="0">
              <a:buClr>
                <a:srgbClr val="1287C3"/>
              </a:buClr>
              <a:buNone/>
            </a:pPr>
            <a:r>
              <a:rPr lang="en-US" sz="2000" b="1" dirty="0">
                <a:latin typeface="Times New Roman"/>
                <a:ea typeface="+mn-lt"/>
                <a:cs typeface="+mn-lt"/>
              </a:rPr>
              <a:t>Peer Review and Transparency:</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Check if the data or study has undergone peer review.</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Transparency in methodology and data collection enhances credibility.</a:t>
            </a:r>
            <a:endParaRPr lang="en-US" sz="2000">
              <a:latin typeface="Times New Roman"/>
              <a:cs typeface="Times New Roman"/>
            </a:endParaRPr>
          </a:p>
          <a:p>
            <a:pPr>
              <a:lnSpc>
                <a:spcPct val="90000"/>
              </a:lnSpc>
              <a:buFont typeface="Wingdings"/>
              <a:buChar char="Ø"/>
            </a:pPr>
            <a:endParaRPr lang="en-US" sz="1500" b="1"/>
          </a:p>
          <a:p>
            <a:pPr marL="0" indent="0">
              <a:lnSpc>
                <a:spcPct val="90000"/>
              </a:lnSpc>
              <a:buNone/>
            </a:pPr>
            <a:endParaRPr lang="en-US" sz="1500" b="1">
              <a:ea typeface="+mn-lt"/>
              <a:cs typeface="+mn-lt"/>
            </a:endParaRPr>
          </a:p>
        </p:txBody>
      </p:sp>
    </p:spTree>
    <p:extLst>
      <p:ext uri="{BB962C8B-B14F-4D97-AF65-F5344CB8AC3E}">
        <p14:creationId xmlns:p14="http://schemas.microsoft.com/office/powerpoint/2010/main" val="830221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6F32-6F81-198F-48AA-B88595C706C7}"/>
              </a:ext>
            </a:extLst>
          </p:cNvPr>
          <p:cNvSpPr>
            <a:spLocks noGrp="1"/>
          </p:cNvSpPr>
          <p:nvPr>
            <p:ph type="title"/>
          </p:nvPr>
        </p:nvSpPr>
        <p:spPr>
          <a:xfrm>
            <a:off x="4219426" y="-203830"/>
            <a:ext cx="7964117" cy="1715857"/>
          </a:xfrm>
        </p:spPr>
        <p:txBody>
          <a:bodyPr>
            <a:normAutofit/>
          </a:bodyPr>
          <a:lstStyle/>
          <a:p>
            <a:r>
              <a:rPr lang="en-US" b="1" dirty="0">
                <a:latin typeface="Times New Roman"/>
                <a:cs typeface="Times New Roman"/>
              </a:rPr>
              <a:t>Catching Statistical Errors</a:t>
            </a:r>
            <a:endParaRPr lang="en-US" dirty="0">
              <a:latin typeface="Times New Roman"/>
              <a:cs typeface="Times New Roman"/>
            </a:endParaRPr>
          </a:p>
        </p:txBody>
      </p:sp>
      <p:pic>
        <p:nvPicPr>
          <p:cNvPr id="4" name="Picture 3" descr="A person looking up at a screen with graphs and icons&#10;&#10;Description automatically generated">
            <a:extLst>
              <a:ext uri="{FF2B5EF4-FFF2-40B4-BE49-F238E27FC236}">
                <a16:creationId xmlns:a16="http://schemas.microsoft.com/office/drawing/2014/main" id="{AD59CDB8-F761-647C-4590-793A8370F2F9}"/>
              </a:ext>
            </a:extLst>
          </p:cNvPr>
          <p:cNvPicPr>
            <a:picLocks noChangeAspect="1"/>
          </p:cNvPicPr>
          <p:nvPr/>
        </p:nvPicPr>
        <p:blipFill>
          <a:blip r:embed="rId2"/>
          <a:srcRect l="25280" r="24280"/>
          <a:stretch/>
        </p:blipFill>
        <p:spPr>
          <a:xfrm>
            <a:off x="20" y="10"/>
            <a:ext cx="3433321" cy="6800481"/>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C5A9D4B8-7C74-C650-D799-F2B24A6FB710}"/>
              </a:ext>
            </a:extLst>
          </p:cNvPr>
          <p:cNvSpPr>
            <a:spLocks noGrp="1"/>
          </p:cNvSpPr>
          <p:nvPr>
            <p:ph idx="1"/>
          </p:nvPr>
        </p:nvSpPr>
        <p:spPr>
          <a:xfrm>
            <a:off x="4108965" y="1356803"/>
            <a:ext cx="8392401" cy="5509418"/>
          </a:xfrm>
          <a:effectLst>
            <a:outerShdw blurRad="63500" dist="38100" dir="2700000">
              <a:srgbClr val="000000">
                <a:alpha val="12000"/>
              </a:srgbClr>
            </a:outerShdw>
            <a:reflection stA="40000" endPos="54000" dist="50800" dir="5400000" sy="-100000" algn="bl" rotWithShape="0"/>
          </a:effectLst>
        </p:spPr>
        <p:txBody>
          <a:bodyPr vert="horz" lIns="91440" tIns="45720" rIns="91440" bIns="45720" rtlCol="0">
            <a:normAutofit/>
          </a:bodyPr>
          <a:lstStyle/>
          <a:p>
            <a:pPr marL="0" indent="0">
              <a:lnSpc>
                <a:spcPct val="90000"/>
              </a:lnSpc>
              <a:buNone/>
            </a:pPr>
            <a:r>
              <a:rPr lang="en-US" sz="2000" b="1" dirty="0">
                <a:solidFill>
                  <a:srgbClr val="C00000"/>
                </a:solidFill>
                <a:latin typeface="Times New Roman"/>
                <a:ea typeface="+mn-lt"/>
                <a:cs typeface="+mn-lt"/>
              </a:rPr>
              <a:t>Verify the Methodology - How Do They Know?</a:t>
            </a:r>
            <a:endParaRPr lang="en-US" b="1" dirty="0">
              <a:solidFill>
                <a:srgbClr val="C00000"/>
              </a:solidFill>
              <a:latin typeface="Times New Roman"/>
            </a:endParaRPr>
          </a:p>
          <a:p>
            <a:pPr marL="0" indent="0">
              <a:lnSpc>
                <a:spcPct val="90000"/>
              </a:lnSpc>
              <a:buNone/>
            </a:pPr>
            <a:endParaRPr lang="en-US" sz="2000" b="1" dirty="0">
              <a:latin typeface="Times New Roman"/>
              <a:ea typeface="+mn-lt"/>
              <a:cs typeface="+mn-lt"/>
            </a:endParaRPr>
          </a:p>
          <a:p>
            <a:pPr marL="0" indent="0">
              <a:lnSpc>
                <a:spcPct val="90000"/>
              </a:lnSpc>
              <a:buNone/>
            </a:pPr>
            <a:r>
              <a:rPr lang="en-US" sz="2000" b="1" dirty="0">
                <a:latin typeface="Times New Roman"/>
                <a:ea typeface="+mn-lt"/>
                <a:cs typeface="+mn-lt"/>
              </a:rPr>
              <a:t>Examine Data Collection:</a:t>
            </a:r>
            <a:endParaRPr lang="en-US" sz="2000" dirty="0">
              <a:latin typeface="Times New Roman"/>
              <a:cs typeface="Times New Roman"/>
            </a:endParaRPr>
          </a:p>
          <a:p>
            <a:pPr marL="457200" indent="-457200">
              <a:lnSpc>
                <a:spcPct val="90000"/>
              </a:lnSpc>
              <a:buFont typeface="Wingdings"/>
              <a:buChar char="Ø"/>
            </a:pPr>
            <a:r>
              <a:rPr lang="en-US" sz="2000" dirty="0">
                <a:latin typeface="Times New Roman"/>
                <a:ea typeface="+mn-lt"/>
                <a:cs typeface="+mn-lt"/>
              </a:rPr>
              <a:t>Scrutinize how the data was collected.</a:t>
            </a:r>
            <a:endParaRPr lang="en-US" sz="2000">
              <a:latin typeface="Times New Roman"/>
              <a:cs typeface="Times New Roman"/>
            </a:endParaRPr>
          </a:p>
          <a:p>
            <a:pPr marL="457200" indent="-457200">
              <a:lnSpc>
                <a:spcPct val="90000"/>
              </a:lnSpc>
              <a:buFont typeface="Wingdings"/>
              <a:buChar char="Ø"/>
            </a:pPr>
            <a:r>
              <a:rPr lang="en-US" sz="2000" dirty="0">
                <a:latin typeface="Times New Roman"/>
                <a:ea typeface="+mn-lt"/>
                <a:cs typeface="+mn-lt"/>
              </a:rPr>
              <a:t>Was it through surveys, experiments, or observational studies?</a:t>
            </a:r>
            <a:endParaRPr lang="en-US" sz="2000">
              <a:latin typeface="Times New Roman"/>
              <a:cs typeface="Times New Roman"/>
            </a:endParaRPr>
          </a:p>
          <a:p>
            <a:pPr marL="457200" indent="-457200">
              <a:lnSpc>
                <a:spcPct val="90000"/>
              </a:lnSpc>
              <a:buFont typeface="Wingdings"/>
              <a:buChar char="Ø"/>
            </a:pPr>
            <a:r>
              <a:rPr lang="en-US" sz="2000" dirty="0">
                <a:latin typeface="Times New Roman"/>
                <a:ea typeface="+mn-lt"/>
                <a:cs typeface="+mn-lt"/>
              </a:rPr>
              <a:t>Different methods have varying degrees of reliability.</a:t>
            </a:r>
            <a:endParaRPr lang="en-US" sz="2000">
              <a:latin typeface="Times New Roman"/>
              <a:cs typeface="Times New Roman"/>
            </a:endParaRPr>
          </a:p>
          <a:p>
            <a:pPr marL="0" indent="0">
              <a:lnSpc>
                <a:spcPct val="90000"/>
              </a:lnSpc>
              <a:buNone/>
            </a:pPr>
            <a:r>
              <a:rPr lang="en-US" sz="2000" b="1" dirty="0">
                <a:latin typeface="Times New Roman"/>
                <a:ea typeface="+mn-lt"/>
                <a:cs typeface="+mn-lt"/>
              </a:rPr>
              <a:t>Understand the Process:</a:t>
            </a:r>
            <a:endParaRPr lang="en-US" sz="2000">
              <a:latin typeface="Times New Roman"/>
              <a:cs typeface="Times New Roman"/>
            </a:endParaRPr>
          </a:p>
          <a:p>
            <a:pPr marL="457200" indent="-457200">
              <a:lnSpc>
                <a:spcPct val="90000"/>
              </a:lnSpc>
              <a:buFont typeface="Wingdings"/>
              <a:buChar char="Ø"/>
            </a:pPr>
            <a:r>
              <a:rPr lang="en-US" sz="2000" dirty="0">
                <a:latin typeface="Times New Roman"/>
                <a:ea typeface="+mn-lt"/>
                <a:cs typeface="+mn-lt"/>
              </a:rPr>
              <a:t>Dive into the methodology.</a:t>
            </a:r>
            <a:endParaRPr lang="en-US" sz="2000">
              <a:latin typeface="Times New Roman"/>
              <a:cs typeface="Times New Roman"/>
            </a:endParaRPr>
          </a:p>
          <a:p>
            <a:pPr marL="457200" indent="-457200">
              <a:lnSpc>
                <a:spcPct val="90000"/>
              </a:lnSpc>
              <a:buFont typeface="Wingdings"/>
              <a:buChar char="Ø"/>
            </a:pPr>
            <a:r>
              <a:rPr lang="en-US" sz="2000" dirty="0">
                <a:latin typeface="Times New Roman"/>
                <a:ea typeface="+mn-lt"/>
                <a:cs typeface="+mn-lt"/>
              </a:rPr>
              <a:t>How were variables defined and measured?</a:t>
            </a:r>
            <a:endParaRPr lang="en-US" sz="2000">
              <a:latin typeface="Times New Roman"/>
              <a:cs typeface="Times New Roman"/>
            </a:endParaRPr>
          </a:p>
          <a:p>
            <a:pPr marL="457200" indent="-457200">
              <a:lnSpc>
                <a:spcPct val="90000"/>
              </a:lnSpc>
              <a:buFont typeface="Wingdings"/>
              <a:buChar char="Ø"/>
            </a:pPr>
            <a:r>
              <a:rPr lang="en-US" sz="2000" dirty="0">
                <a:latin typeface="Times New Roman"/>
                <a:ea typeface="+mn-lt"/>
                <a:cs typeface="+mn-lt"/>
              </a:rPr>
              <a:t>Were controls in place to reduce bias?</a:t>
            </a:r>
            <a:endParaRPr lang="en-US" sz="2000">
              <a:latin typeface="Times New Roman"/>
              <a:cs typeface="Times New Roman"/>
            </a:endParaRPr>
          </a:p>
          <a:p>
            <a:pPr marL="0" indent="0">
              <a:lnSpc>
                <a:spcPct val="90000"/>
              </a:lnSpc>
              <a:buNone/>
            </a:pPr>
            <a:r>
              <a:rPr lang="en-US" sz="2000" b="1" dirty="0">
                <a:latin typeface="Times New Roman"/>
                <a:ea typeface="+mn-lt"/>
                <a:cs typeface="+mn-lt"/>
              </a:rPr>
              <a:t>Replication and Consistency:</a:t>
            </a:r>
            <a:endParaRPr lang="en-US" sz="2000">
              <a:latin typeface="Times New Roman"/>
              <a:cs typeface="Times New Roman"/>
            </a:endParaRPr>
          </a:p>
          <a:p>
            <a:pPr marL="457200" indent="-457200">
              <a:lnSpc>
                <a:spcPct val="90000"/>
              </a:lnSpc>
              <a:buFont typeface="Wingdings"/>
              <a:buChar char="Ø"/>
            </a:pPr>
            <a:r>
              <a:rPr lang="en-US" sz="2000" dirty="0">
                <a:latin typeface="Times New Roman"/>
                <a:ea typeface="+mn-lt"/>
                <a:cs typeface="+mn-lt"/>
              </a:rPr>
              <a:t>Check if similar results have been replicated by other studies or sources.</a:t>
            </a:r>
            <a:endParaRPr lang="en-US" sz="2000">
              <a:latin typeface="Times New Roman"/>
              <a:cs typeface="Times New Roman"/>
            </a:endParaRPr>
          </a:p>
          <a:p>
            <a:pPr marL="457200" indent="-457200">
              <a:lnSpc>
                <a:spcPct val="90000"/>
              </a:lnSpc>
              <a:buFont typeface="Wingdings"/>
              <a:buChar char="Ø"/>
            </a:pPr>
            <a:r>
              <a:rPr lang="en-US" sz="2000" dirty="0">
                <a:latin typeface="Times New Roman"/>
                <a:ea typeface="+mn-lt"/>
                <a:cs typeface="+mn-lt"/>
              </a:rPr>
              <a:t>Consistent findings across multiple studies strengthen the validity of the claim.</a:t>
            </a:r>
            <a:endParaRPr lang="en-US" sz="2000">
              <a:latin typeface="Corbel" panose="020B0503020204020204"/>
            </a:endParaRPr>
          </a:p>
          <a:p>
            <a:pPr marL="0" indent="0">
              <a:lnSpc>
                <a:spcPct val="90000"/>
              </a:lnSpc>
              <a:buNone/>
            </a:pPr>
            <a:endParaRPr lang="en-US" sz="1500" b="1"/>
          </a:p>
          <a:p>
            <a:pPr marL="0" indent="0">
              <a:lnSpc>
                <a:spcPct val="90000"/>
              </a:lnSpc>
              <a:buNone/>
            </a:pPr>
            <a:endParaRPr lang="en-US" sz="1500" b="1">
              <a:ea typeface="+mn-lt"/>
              <a:cs typeface="+mn-lt"/>
            </a:endParaRPr>
          </a:p>
        </p:txBody>
      </p:sp>
    </p:spTree>
    <p:extLst>
      <p:ext uri="{BB962C8B-B14F-4D97-AF65-F5344CB8AC3E}">
        <p14:creationId xmlns:p14="http://schemas.microsoft.com/office/powerpoint/2010/main" val="4127568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6F32-6F81-198F-48AA-B88595C706C7}"/>
              </a:ext>
            </a:extLst>
          </p:cNvPr>
          <p:cNvSpPr>
            <a:spLocks noGrp="1"/>
          </p:cNvSpPr>
          <p:nvPr>
            <p:ph type="title"/>
          </p:nvPr>
        </p:nvSpPr>
        <p:spPr>
          <a:xfrm>
            <a:off x="4232794" y="-203830"/>
            <a:ext cx="7964117" cy="1715857"/>
          </a:xfrm>
        </p:spPr>
        <p:txBody>
          <a:bodyPr>
            <a:normAutofit/>
          </a:bodyPr>
          <a:lstStyle/>
          <a:p>
            <a:r>
              <a:rPr lang="en-US" b="1" dirty="0">
                <a:latin typeface="Times New Roman"/>
                <a:cs typeface="Times New Roman"/>
              </a:rPr>
              <a:t>Catching Statistical Errors</a:t>
            </a:r>
            <a:endParaRPr lang="en-US" dirty="0">
              <a:latin typeface="Times New Roman"/>
              <a:cs typeface="Times New Roman"/>
            </a:endParaRPr>
          </a:p>
        </p:txBody>
      </p:sp>
      <p:pic>
        <p:nvPicPr>
          <p:cNvPr id="4" name="Picture 3" descr="A person looking up at a screen with graphs and icons&#10;&#10;Description automatically generated">
            <a:extLst>
              <a:ext uri="{FF2B5EF4-FFF2-40B4-BE49-F238E27FC236}">
                <a16:creationId xmlns:a16="http://schemas.microsoft.com/office/drawing/2014/main" id="{AD59CDB8-F761-647C-4590-793A8370F2F9}"/>
              </a:ext>
            </a:extLst>
          </p:cNvPr>
          <p:cNvPicPr>
            <a:picLocks noChangeAspect="1"/>
          </p:cNvPicPr>
          <p:nvPr/>
        </p:nvPicPr>
        <p:blipFill>
          <a:blip r:embed="rId2"/>
          <a:srcRect l="25280" r="24280"/>
          <a:stretch/>
        </p:blipFill>
        <p:spPr>
          <a:xfrm>
            <a:off x="20" y="10"/>
            <a:ext cx="3433321" cy="6800481"/>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C5A9D4B8-7C74-C650-D799-F2B24A6FB710}"/>
              </a:ext>
            </a:extLst>
          </p:cNvPr>
          <p:cNvSpPr>
            <a:spLocks noGrp="1"/>
          </p:cNvSpPr>
          <p:nvPr>
            <p:ph idx="1"/>
          </p:nvPr>
        </p:nvSpPr>
        <p:spPr>
          <a:xfrm>
            <a:off x="4229281" y="1370174"/>
            <a:ext cx="8392401" cy="6017416"/>
          </a:xfrm>
          <a:effectLst>
            <a:outerShdw blurRad="63500" dist="38100" dir="2700000">
              <a:srgbClr val="000000">
                <a:alpha val="12000"/>
              </a:srgbClr>
            </a:outerShdw>
            <a:reflection stA="40000" endPos="54000" dist="50800" dir="5400000" sy="-100000" algn="bl" rotWithShape="0"/>
          </a:effectLst>
        </p:spPr>
        <p:txBody>
          <a:bodyPr vert="horz" lIns="91440" tIns="45720" rIns="91440" bIns="45720" rtlCol="0">
            <a:normAutofit/>
          </a:bodyPr>
          <a:lstStyle/>
          <a:p>
            <a:pPr marL="0" indent="0">
              <a:buNone/>
            </a:pPr>
            <a:r>
              <a:rPr lang="en-US" sz="2000" b="1" dirty="0">
                <a:solidFill>
                  <a:srgbClr val="C00000"/>
                </a:solidFill>
                <a:latin typeface="Times New Roman"/>
                <a:ea typeface="+mn-lt"/>
                <a:cs typeface="+mn-lt"/>
              </a:rPr>
              <a:t>Be Aware of Data Presentation - Watch Out for Stated &amp; Unstated Data</a:t>
            </a:r>
            <a:endParaRPr lang="en-US" b="1" dirty="0">
              <a:solidFill>
                <a:srgbClr val="C00000"/>
              </a:solidFill>
              <a:latin typeface="Times New Roman"/>
            </a:endParaRPr>
          </a:p>
          <a:p>
            <a:pPr marL="0" indent="0">
              <a:buNone/>
            </a:pPr>
            <a:endParaRPr lang="en-US" sz="2000" b="1" dirty="0">
              <a:latin typeface="Times New Roman"/>
              <a:ea typeface="+mn-lt"/>
              <a:cs typeface="+mn-lt"/>
            </a:endParaRPr>
          </a:p>
          <a:p>
            <a:pPr marL="0" indent="0">
              <a:buNone/>
            </a:pPr>
            <a:r>
              <a:rPr lang="en-US" sz="2000" b="1" dirty="0">
                <a:latin typeface="Times New Roman"/>
                <a:ea typeface="+mn-lt"/>
                <a:cs typeface="+mn-lt"/>
              </a:rPr>
              <a:t>Inclusion and Exclusion:</a:t>
            </a:r>
            <a:endParaRPr lang="en-US" sz="2000" dirty="0">
              <a:latin typeface="Times New Roman"/>
              <a:cs typeface="Times New Roman"/>
            </a:endParaRPr>
          </a:p>
          <a:p>
            <a:pPr>
              <a:buClr>
                <a:srgbClr val="1287C3"/>
              </a:buClr>
              <a:buFont typeface="Wingdings"/>
              <a:buChar char="Ø"/>
            </a:pPr>
            <a:r>
              <a:rPr lang="en-US" sz="2000" dirty="0">
                <a:latin typeface="Times New Roman"/>
                <a:ea typeface="+mn-lt"/>
                <a:cs typeface="+mn-lt"/>
              </a:rPr>
              <a:t>Pay attention to what data is included and, more importantly, what is excluded.</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Sometimes, crucial data is left out to shape a narrative.</a:t>
            </a:r>
            <a:endParaRPr lang="en-US" sz="2000">
              <a:latin typeface="Times New Roman"/>
              <a:cs typeface="Times New Roman"/>
            </a:endParaRPr>
          </a:p>
          <a:p>
            <a:pPr marL="0" indent="0">
              <a:buClr>
                <a:srgbClr val="1287C3"/>
              </a:buClr>
              <a:buNone/>
            </a:pPr>
            <a:r>
              <a:rPr lang="en-US" sz="2000" b="1" dirty="0">
                <a:latin typeface="Times New Roman"/>
                <a:ea typeface="+mn-lt"/>
                <a:cs typeface="+mn-lt"/>
              </a:rPr>
              <a:t>Context Matters:</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Consider the context in which data is presented.</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Are there underlying factors or additional data points that could change the interpretation?</a:t>
            </a:r>
            <a:endParaRPr lang="en-US" sz="2000">
              <a:latin typeface="Times New Roman"/>
              <a:cs typeface="Times New Roman"/>
            </a:endParaRPr>
          </a:p>
          <a:p>
            <a:pPr marL="0" indent="0">
              <a:buClr>
                <a:srgbClr val="1287C3"/>
              </a:buClr>
              <a:buNone/>
            </a:pPr>
            <a:r>
              <a:rPr lang="en-US" sz="2000" b="1" dirty="0">
                <a:latin typeface="Times New Roman"/>
                <a:ea typeface="+mn-lt"/>
                <a:cs typeface="+mn-lt"/>
              </a:rPr>
              <a:t>Selective Reporting:</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Be cautious of cherry-picked data that only highlights favorable results.</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Full transparency is key to understanding the complete picture.</a:t>
            </a:r>
            <a:endParaRPr lang="en-US" dirty="0">
              <a:latin typeface="Times New Roman"/>
            </a:endParaRPr>
          </a:p>
          <a:p>
            <a:pPr marL="0" indent="0">
              <a:lnSpc>
                <a:spcPct val="90000"/>
              </a:lnSpc>
              <a:buNone/>
            </a:pPr>
            <a:endParaRPr lang="en-US" sz="2000" b="1" dirty="0"/>
          </a:p>
          <a:p>
            <a:pPr>
              <a:lnSpc>
                <a:spcPct val="90000"/>
              </a:lnSpc>
              <a:buFont typeface="Wingdings"/>
              <a:buChar char="Ø"/>
            </a:pPr>
            <a:endParaRPr lang="en-US" sz="2000" dirty="0"/>
          </a:p>
          <a:p>
            <a:pPr marL="0" indent="0">
              <a:lnSpc>
                <a:spcPct val="90000"/>
              </a:lnSpc>
              <a:buNone/>
            </a:pPr>
            <a:endParaRPr lang="en-US" sz="1500" b="1">
              <a:ea typeface="+mn-lt"/>
              <a:cs typeface="+mn-lt"/>
            </a:endParaRPr>
          </a:p>
        </p:txBody>
      </p:sp>
    </p:spTree>
    <p:extLst>
      <p:ext uri="{BB962C8B-B14F-4D97-AF65-F5344CB8AC3E}">
        <p14:creationId xmlns:p14="http://schemas.microsoft.com/office/powerpoint/2010/main" val="316330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6F32-6F81-198F-48AA-B88595C706C7}"/>
              </a:ext>
            </a:extLst>
          </p:cNvPr>
          <p:cNvSpPr>
            <a:spLocks noGrp="1"/>
          </p:cNvSpPr>
          <p:nvPr>
            <p:ph type="title"/>
          </p:nvPr>
        </p:nvSpPr>
        <p:spPr>
          <a:xfrm>
            <a:off x="4232794" y="-203830"/>
            <a:ext cx="7964117" cy="1715857"/>
          </a:xfrm>
        </p:spPr>
        <p:txBody>
          <a:bodyPr>
            <a:normAutofit/>
          </a:bodyPr>
          <a:lstStyle/>
          <a:p>
            <a:r>
              <a:rPr lang="en-US" b="1" dirty="0">
                <a:latin typeface="Times New Roman"/>
                <a:cs typeface="Times New Roman"/>
              </a:rPr>
              <a:t>Catching Statistical Errors</a:t>
            </a:r>
            <a:endParaRPr lang="en-US" dirty="0">
              <a:latin typeface="Times New Roman"/>
              <a:cs typeface="Times New Roman"/>
            </a:endParaRPr>
          </a:p>
        </p:txBody>
      </p:sp>
      <p:pic>
        <p:nvPicPr>
          <p:cNvPr id="4" name="Picture 3" descr="A person looking up at a screen with graphs and icons&#10;&#10;Description automatically generated">
            <a:extLst>
              <a:ext uri="{FF2B5EF4-FFF2-40B4-BE49-F238E27FC236}">
                <a16:creationId xmlns:a16="http://schemas.microsoft.com/office/drawing/2014/main" id="{AD59CDB8-F761-647C-4590-793A8370F2F9}"/>
              </a:ext>
            </a:extLst>
          </p:cNvPr>
          <p:cNvPicPr>
            <a:picLocks noChangeAspect="1"/>
          </p:cNvPicPr>
          <p:nvPr/>
        </p:nvPicPr>
        <p:blipFill>
          <a:blip r:embed="rId2"/>
          <a:srcRect l="25280" r="24280"/>
          <a:stretch/>
        </p:blipFill>
        <p:spPr>
          <a:xfrm>
            <a:off x="20" y="10"/>
            <a:ext cx="3433321" cy="6800481"/>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C5A9D4B8-7C74-C650-D799-F2B24A6FB710}"/>
              </a:ext>
            </a:extLst>
          </p:cNvPr>
          <p:cNvSpPr>
            <a:spLocks noGrp="1"/>
          </p:cNvSpPr>
          <p:nvPr>
            <p:ph idx="1"/>
          </p:nvPr>
        </p:nvSpPr>
        <p:spPr>
          <a:xfrm>
            <a:off x="4015386" y="1811329"/>
            <a:ext cx="8392401" cy="5375735"/>
          </a:xfrm>
          <a:effectLst>
            <a:outerShdw blurRad="63500" dist="38100" dir="2700000">
              <a:srgbClr val="000000">
                <a:alpha val="12000"/>
              </a:srgbClr>
            </a:outerShdw>
            <a:reflection stA="40000" endPos="54000" dist="50800" dir="5400000" sy="-100000" algn="bl" rotWithShape="0"/>
          </a:effectLst>
        </p:spPr>
        <p:txBody>
          <a:bodyPr vert="horz" lIns="91440" tIns="45720" rIns="91440" bIns="45720" rtlCol="0">
            <a:normAutofit lnSpcReduction="10000"/>
          </a:bodyPr>
          <a:lstStyle/>
          <a:p>
            <a:pPr marL="0" indent="0">
              <a:buNone/>
            </a:pPr>
            <a:r>
              <a:rPr lang="en-US" sz="2000" b="1" dirty="0">
                <a:solidFill>
                  <a:srgbClr val="C00000"/>
                </a:solidFill>
                <a:latin typeface="Times New Roman"/>
                <a:ea typeface="+mn-lt"/>
                <a:cs typeface="+mn-lt"/>
              </a:rPr>
              <a:t>Evaluate the Sample Size - Is the Sample Large Enough?</a:t>
            </a:r>
            <a:endParaRPr lang="en-US" b="1" dirty="0">
              <a:solidFill>
                <a:srgbClr val="000000"/>
              </a:solidFill>
              <a:latin typeface="Times New Roman"/>
              <a:ea typeface="+mn-lt"/>
              <a:cs typeface="+mn-lt"/>
            </a:endParaRPr>
          </a:p>
          <a:p>
            <a:pPr marL="0" indent="0">
              <a:buNone/>
            </a:pPr>
            <a:endParaRPr lang="en-US" sz="2000" b="1" dirty="0">
              <a:latin typeface="Times New Roman"/>
              <a:ea typeface="+mn-lt"/>
              <a:cs typeface="+mn-lt"/>
            </a:endParaRPr>
          </a:p>
          <a:p>
            <a:pPr marL="0" indent="0">
              <a:buNone/>
            </a:pPr>
            <a:r>
              <a:rPr lang="en-US" sz="2000" b="1" dirty="0">
                <a:latin typeface="Times New Roman"/>
                <a:ea typeface="+mn-lt"/>
                <a:cs typeface="+mn-lt"/>
              </a:rPr>
              <a:t>Sample Size and Representation:</a:t>
            </a:r>
            <a:endParaRPr lang="en-US" sz="2000" b="1" dirty="0">
              <a:latin typeface="Times New Roman"/>
              <a:cs typeface="Times New Roman"/>
            </a:endParaRPr>
          </a:p>
          <a:p>
            <a:pPr>
              <a:buClr>
                <a:srgbClr val="1287C3"/>
              </a:buClr>
              <a:buFont typeface="Wingdings"/>
              <a:buChar char="Ø"/>
            </a:pPr>
            <a:r>
              <a:rPr lang="en-US" sz="2000" dirty="0">
                <a:latin typeface="Times New Roman"/>
                <a:ea typeface="+mn-lt"/>
                <a:cs typeface="+mn-lt"/>
              </a:rPr>
              <a:t>A small sample size may not represent the larger population, leading to unreliable conclusions.</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Ensure the sample is large enough to be statistically significant.</a:t>
            </a:r>
            <a:endParaRPr lang="en-US" sz="2000">
              <a:latin typeface="Times New Roman"/>
              <a:cs typeface="Times New Roman"/>
            </a:endParaRPr>
          </a:p>
          <a:p>
            <a:pPr marL="0" indent="0">
              <a:buClr>
                <a:srgbClr val="1287C3"/>
              </a:buClr>
              <a:buNone/>
            </a:pPr>
            <a:r>
              <a:rPr lang="en-US" sz="2000" b="1" dirty="0">
                <a:latin typeface="Times New Roman"/>
                <a:ea typeface="+mn-lt"/>
                <a:cs typeface="+mn-lt"/>
              </a:rPr>
              <a:t>Sampling Bias:</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Assess whether the sample was randomly selected.</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Determine if it adequately represents the demographics of the larger population.</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Non-random sampling can introduce bias.</a:t>
            </a:r>
            <a:endParaRPr lang="en-US" sz="2000">
              <a:latin typeface="Times New Roman"/>
              <a:cs typeface="Times New Roman"/>
            </a:endParaRPr>
          </a:p>
          <a:p>
            <a:pPr marL="0" indent="0">
              <a:buClr>
                <a:srgbClr val="1287C3"/>
              </a:buClr>
              <a:buNone/>
            </a:pPr>
            <a:r>
              <a:rPr lang="en-US" sz="2000" b="1" dirty="0">
                <a:latin typeface="Times New Roman"/>
                <a:ea typeface="+mn-lt"/>
                <a:cs typeface="+mn-lt"/>
              </a:rPr>
              <a:t>Margin of Error and Confidence:</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Larger sample sizes typically reduce the margin of error, leading to more reliable results.</a:t>
            </a:r>
            <a:endParaRPr lang="en-US" sz="2000">
              <a:latin typeface="Times New Roman"/>
              <a:cs typeface="Times New Roman"/>
            </a:endParaRPr>
          </a:p>
          <a:p>
            <a:pPr>
              <a:buClr>
                <a:srgbClr val="1287C3"/>
              </a:buClr>
              <a:buFont typeface="Wingdings"/>
              <a:buChar char="Ø"/>
            </a:pPr>
            <a:r>
              <a:rPr lang="en-US" sz="2000" dirty="0">
                <a:latin typeface="Times New Roman"/>
                <a:ea typeface="+mn-lt"/>
                <a:cs typeface="+mn-lt"/>
              </a:rPr>
              <a:t>Always consider the confidence level of the statistics presented.</a:t>
            </a:r>
            <a:endParaRPr lang="en-US" dirty="0">
              <a:latin typeface="Times New Roman"/>
            </a:endParaRPr>
          </a:p>
          <a:p>
            <a:pPr>
              <a:buClr>
                <a:srgbClr val="1287C3"/>
              </a:buClr>
              <a:buFont typeface="Wingdings"/>
              <a:buChar char="Ø"/>
            </a:pPr>
            <a:endParaRPr lang="en-US" sz="2000" b="1" dirty="0"/>
          </a:p>
          <a:p>
            <a:pPr marL="0" indent="0">
              <a:lnSpc>
                <a:spcPct val="90000"/>
              </a:lnSpc>
              <a:buNone/>
            </a:pPr>
            <a:endParaRPr lang="en-US" sz="2000" b="1" dirty="0"/>
          </a:p>
          <a:p>
            <a:pPr>
              <a:lnSpc>
                <a:spcPct val="90000"/>
              </a:lnSpc>
              <a:buFont typeface="Wingdings"/>
              <a:buChar char="Ø"/>
            </a:pPr>
            <a:endParaRPr lang="en-US" sz="2000" dirty="0"/>
          </a:p>
          <a:p>
            <a:pPr marL="0" indent="0">
              <a:lnSpc>
                <a:spcPct val="90000"/>
              </a:lnSpc>
              <a:buNone/>
            </a:pPr>
            <a:endParaRPr lang="en-US" sz="1500" b="1">
              <a:ea typeface="+mn-lt"/>
              <a:cs typeface="+mn-lt"/>
            </a:endParaRPr>
          </a:p>
        </p:txBody>
      </p:sp>
    </p:spTree>
    <p:extLst>
      <p:ext uri="{BB962C8B-B14F-4D97-AF65-F5344CB8AC3E}">
        <p14:creationId xmlns:p14="http://schemas.microsoft.com/office/powerpoint/2010/main" val="16257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6F32-6F81-198F-48AA-B88595C706C7}"/>
              </a:ext>
            </a:extLst>
          </p:cNvPr>
          <p:cNvSpPr>
            <a:spLocks noGrp="1"/>
          </p:cNvSpPr>
          <p:nvPr>
            <p:ph type="title"/>
          </p:nvPr>
        </p:nvSpPr>
        <p:spPr>
          <a:xfrm>
            <a:off x="4232794" y="-203830"/>
            <a:ext cx="7964117" cy="1715857"/>
          </a:xfrm>
        </p:spPr>
        <p:txBody>
          <a:bodyPr>
            <a:normAutofit/>
          </a:bodyPr>
          <a:lstStyle/>
          <a:p>
            <a:r>
              <a:rPr lang="en-US" b="1" dirty="0">
                <a:latin typeface="Times New Roman"/>
                <a:cs typeface="Times New Roman"/>
              </a:rPr>
              <a:t>Catching Statistical Errors</a:t>
            </a:r>
            <a:endParaRPr lang="en-US" dirty="0">
              <a:latin typeface="Times New Roman"/>
              <a:cs typeface="Times New Roman"/>
            </a:endParaRPr>
          </a:p>
        </p:txBody>
      </p:sp>
      <p:pic>
        <p:nvPicPr>
          <p:cNvPr id="4" name="Picture 3" descr="A person looking up at a screen with graphs and icons&#10;&#10;Description automatically generated">
            <a:extLst>
              <a:ext uri="{FF2B5EF4-FFF2-40B4-BE49-F238E27FC236}">
                <a16:creationId xmlns:a16="http://schemas.microsoft.com/office/drawing/2014/main" id="{AD59CDB8-F761-647C-4590-793A8370F2F9}"/>
              </a:ext>
            </a:extLst>
          </p:cNvPr>
          <p:cNvPicPr>
            <a:picLocks noChangeAspect="1"/>
          </p:cNvPicPr>
          <p:nvPr/>
        </p:nvPicPr>
        <p:blipFill>
          <a:blip r:embed="rId2"/>
          <a:srcRect l="25280" r="24280"/>
          <a:stretch/>
        </p:blipFill>
        <p:spPr>
          <a:xfrm>
            <a:off x="20" y="10"/>
            <a:ext cx="3433321" cy="6800481"/>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C5A9D4B8-7C74-C650-D799-F2B24A6FB710}"/>
              </a:ext>
            </a:extLst>
          </p:cNvPr>
          <p:cNvSpPr>
            <a:spLocks noGrp="1"/>
          </p:cNvSpPr>
          <p:nvPr>
            <p:ph idx="1"/>
          </p:nvPr>
        </p:nvSpPr>
        <p:spPr>
          <a:xfrm>
            <a:off x="4238361" y="1928871"/>
            <a:ext cx="8047345" cy="5511942"/>
          </a:xfrm>
          <a:effectLst>
            <a:outerShdw blurRad="63500" dist="38100" dir="2700000">
              <a:srgbClr val="000000">
                <a:alpha val="12000"/>
              </a:srgbClr>
            </a:outerShdw>
            <a:reflection stA="40000" endPos="54000" dist="50800" dir="5400000" sy="-100000" algn="bl" rotWithShape="0"/>
          </a:effectLst>
        </p:spPr>
        <p:txBody>
          <a:bodyPr vert="horz" lIns="91440" tIns="45720" rIns="91440" bIns="45720" rtlCol="0">
            <a:normAutofit fontScale="70000" lnSpcReduction="20000"/>
          </a:bodyPr>
          <a:lstStyle/>
          <a:p>
            <a:pPr marL="0" indent="0">
              <a:buNone/>
            </a:pPr>
            <a:r>
              <a:rPr lang="en-US" b="1" dirty="0">
                <a:solidFill>
                  <a:srgbClr val="C00000"/>
                </a:solidFill>
                <a:latin typeface="Times New Roman"/>
                <a:ea typeface="+mn-lt"/>
                <a:cs typeface="Times New Roman"/>
              </a:rPr>
              <a:t>Check for Logical Consistency - Does It Make Sense?</a:t>
            </a:r>
            <a:endParaRPr lang="en-US" dirty="0">
              <a:solidFill>
                <a:srgbClr val="C00000"/>
              </a:solidFill>
            </a:endParaRPr>
          </a:p>
          <a:p>
            <a:pPr marL="0" indent="0">
              <a:buNone/>
            </a:pPr>
            <a:endParaRPr lang="en-US" b="1" dirty="0">
              <a:latin typeface="Times New Roman"/>
              <a:ea typeface="+mn-lt"/>
              <a:cs typeface="+mn-lt"/>
            </a:endParaRPr>
          </a:p>
          <a:p>
            <a:pPr marL="0" indent="0">
              <a:buNone/>
            </a:pPr>
            <a:r>
              <a:rPr lang="en-US" b="1" dirty="0">
                <a:latin typeface="Times New Roman"/>
                <a:ea typeface="+mn-lt"/>
                <a:cs typeface="+mn-lt"/>
              </a:rPr>
              <a:t>Logical Flow:</a:t>
            </a:r>
            <a:endParaRPr lang="en-US" dirty="0">
              <a:latin typeface="Times New Roman"/>
              <a:cs typeface="Times New Roman"/>
            </a:endParaRPr>
          </a:p>
          <a:p>
            <a:pPr marL="342900" indent="-342900">
              <a:buClr>
                <a:srgbClr val="1287C3"/>
              </a:buClr>
              <a:buFont typeface="Wingdings"/>
              <a:buChar char="Ø"/>
            </a:pPr>
            <a:r>
              <a:rPr lang="en-US" dirty="0">
                <a:latin typeface="Times New Roman"/>
                <a:ea typeface="+mn-lt"/>
                <a:cs typeface="+mn-lt"/>
              </a:rPr>
              <a:t>Ensure that the data supports the conclusions drawn.</a:t>
            </a:r>
            <a:endParaRPr lang="en-US">
              <a:latin typeface="Times New Roman"/>
              <a:cs typeface="Times New Roman"/>
            </a:endParaRPr>
          </a:p>
          <a:p>
            <a:pPr marL="342900" indent="-342900">
              <a:buClr>
                <a:srgbClr val="1287C3"/>
              </a:buClr>
              <a:buFont typeface="Wingdings"/>
              <a:buChar char="Ø"/>
            </a:pPr>
            <a:r>
              <a:rPr lang="en-US" dirty="0">
                <a:latin typeface="Times New Roman"/>
                <a:ea typeface="+mn-lt"/>
                <a:cs typeface="+mn-lt"/>
              </a:rPr>
              <a:t>Sometimes, data is presented in a way that doesn't logically lead to the stated conclusions.</a:t>
            </a:r>
            <a:endParaRPr lang="en-US">
              <a:latin typeface="Times New Roman"/>
              <a:cs typeface="Times New Roman"/>
            </a:endParaRPr>
          </a:p>
          <a:p>
            <a:pPr marL="0" indent="0">
              <a:buClr>
                <a:srgbClr val="1287C3"/>
              </a:buClr>
              <a:buNone/>
            </a:pPr>
            <a:r>
              <a:rPr lang="en-US" b="1" dirty="0">
                <a:latin typeface="Times New Roman"/>
                <a:ea typeface="+mn-lt"/>
                <a:cs typeface="+mn-lt"/>
              </a:rPr>
              <a:t>Cause vs. Correlation:</a:t>
            </a:r>
            <a:endParaRPr lang="en-US" dirty="0">
              <a:latin typeface="Times New Roman"/>
              <a:cs typeface="Times New Roman"/>
            </a:endParaRPr>
          </a:p>
          <a:p>
            <a:pPr marL="342900" indent="-342900">
              <a:buClr>
                <a:srgbClr val="1287C3"/>
              </a:buClr>
              <a:buFont typeface="Wingdings"/>
              <a:buChar char="Ø"/>
            </a:pPr>
            <a:r>
              <a:rPr lang="en-US" dirty="0">
                <a:latin typeface="Times New Roman"/>
                <a:ea typeface="+mn-lt"/>
                <a:cs typeface="+mn-lt"/>
              </a:rPr>
              <a:t>Distinguish between correlation and causation.</a:t>
            </a:r>
            <a:endParaRPr lang="en-US">
              <a:latin typeface="Times New Roman"/>
              <a:cs typeface="Times New Roman"/>
            </a:endParaRPr>
          </a:p>
          <a:p>
            <a:pPr marL="342900" indent="-342900">
              <a:buClr>
                <a:srgbClr val="1287C3"/>
              </a:buClr>
              <a:buFont typeface="Wingdings"/>
              <a:buChar char="Ø"/>
            </a:pPr>
            <a:r>
              <a:rPr lang="en-US" dirty="0">
                <a:latin typeface="Times New Roman"/>
                <a:ea typeface="+mn-lt"/>
                <a:cs typeface="+mn-lt"/>
              </a:rPr>
              <a:t>Just because two variables are correlated doesn’t mean one causes the other.</a:t>
            </a:r>
            <a:endParaRPr lang="en-US">
              <a:latin typeface="Times New Roman"/>
              <a:cs typeface="Times New Roman"/>
            </a:endParaRPr>
          </a:p>
          <a:p>
            <a:pPr marL="342900" indent="-342900">
              <a:buClr>
                <a:srgbClr val="1287C3"/>
              </a:buClr>
              <a:buFont typeface="Wingdings"/>
              <a:buChar char="Ø"/>
            </a:pPr>
            <a:r>
              <a:rPr lang="en-US" dirty="0">
                <a:latin typeface="Times New Roman"/>
                <a:ea typeface="+mn-lt"/>
                <a:cs typeface="+mn-lt"/>
              </a:rPr>
              <a:t>Be wary of oversimplified conclusions.</a:t>
            </a:r>
            <a:endParaRPr lang="en-US">
              <a:latin typeface="Times New Roman"/>
              <a:cs typeface="Times New Roman"/>
            </a:endParaRPr>
          </a:p>
          <a:p>
            <a:pPr marL="0" indent="0">
              <a:buClr>
                <a:srgbClr val="1287C3"/>
              </a:buClr>
              <a:buNone/>
            </a:pPr>
            <a:r>
              <a:rPr lang="en-US" b="1" dirty="0">
                <a:latin typeface="Times New Roman"/>
                <a:ea typeface="+mn-lt"/>
                <a:cs typeface="+mn-lt"/>
              </a:rPr>
              <a:t>Critical Thinking:</a:t>
            </a:r>
            <a:endParaRPr lang="en-US" dirty="0">
              <a:latin typeface="Times New Roman"/>
              <a:cs typeface="Times New Roman"/>
            </a:endParaRPr>
          </a:p>
          <a:p>
            <a:pPr marL="342900" indent="-342900">
              <a:buClr>
                <a:srgbClr val="1287C3"/>
              </a:buClr>
              <a:buFont typeface="Wingdings"/>
              <a:buChar char="Ø"/>
            </a:pPr>
            <a:r>
              <a:rPr lang="en-US" dirty="0">
                <a:latin typeface="Times New Roman"/>
                <a:ea typeface="+mn-lt"/>
                <a:cs typeface="+mn-lt"/>
              </a:rPr>
              <a:t>Apply common sense and critical thinking.</a:t>
            </a:r>
            <a:endParaRPr lang="en-US">
              <a:latin typeface="Times New Roman"/>
              <a:cs typeface="Times New Roman"/>
            </a:endParaRPr>
          </a:p>
          <a:p>
            <a:pPr marL="342900" indent="-342900">
              <a:buClr>
                <a:srgbClr val="1287C3"/>
              </a:buClr>
              <a:buFont typeface="Wingdings"/>
              <a:buChar char="Ø"/>
            </a:pPr>
            <a:r>
              <a:rPr lang="en-US" dirty="0">
                <a:latin typeface="Times New Roman"/>
                <a:ea typeface="+mn-lt"/>
                <a:cs typeface="+mn-lt"/>
              </a:rPr>
              <a:t>If something seems too good (or bad) to be true, it’s worth digging deeper.</a:t>
            </a:r>
            <a:endParaRPr lang="en-US">
              <a:latin typeface="Times New Roman"/>
              <a:cs typeface="Times New Roman"/>
            </a:endParaRPr>
          </a:p>
          <a:p>
            <a:pPr marL="342900" indent="-342900">
              <a:buClr>
                <a:srgbClr val="1287C3"/>
              </a:buClr>
              <a:buFont typeface="Wingdings"/>
              <a:buChar char="Ø"/>
            </a:pPr>
            <a:r>
              <a:rPr lang="en-US" dirty="0">
                <a:latin typeface="Times New Roman"/>
                <a:ea typeface="+mn-lt"/>
                <a:cs typeface="+mn-lt"/>
              </a:rPr>
              <a:t>Ask yourself if the results align with what you know about the world.</a:t>
            </a:r>
            <a:endParaRPr lang="en-US" dirty="0">
              <a:latin typeface="Times New Roman"/>
            </a:endParaRPr>
          </a:p>
          <a:p>
            <a:pPr marL="0" indent="0">
              <a:buNone/>
            </a:pPr>
            <a:endParaRPr lang="en-US" b="1" dirty="0"/>
          </a:p>
          <a:p>
            <a:pPr marL="0" indent="0">
              <a:buNone/>
            </a:pPr>
            <a:endParaRPr lang="en-US" sz="2000" b="1" dirty="0"/>
          </a:p>
          <a:p>
            <a:pPr>
              <a:buClr>
                <a:srgbClr val="1287C3"/>
              </a:buClr>
              <a:buFont typeface="Wingdings"/>
              <a:buChar char="Ø"/>
            </a:pPr>
            <a:endParaRPr lang="en-US" sz="2000" b="1" dirty="0"/>
          </a:p>
          <a:p>
            <a:pPr marL="0" indent="0">
              <a:lnSpc>
                <a:spcPct val="90000"/>
              </a:lnSpc>
              <a:buNone/>
            </a:pPr>
            <a:endParaRPr lang="en-US" sz="2000" b="1" dirty="0"/>
          </a:p>
          <a:p>
            <a:pPr>
              <a:lnSpc>
                <a:spcPct val="90000"/>
              </a:lnSpc>
              <a:buFont typeface="Wingdings"/>
              <a:buChar char="Ø"/>
            </a:pPr>
            <a:endParaRPr lang="en-US" sz="2000" dirty="0"/>
          </a:p>
          <a:p>
            <a:pPr marL="0" indent="0">
              <a:lnSpc>
                <a:spcPct val="90000"/>
              </a:lnSpc>
              <a:buNone/>
            </a:pPr>
            <a:endParaRPr lang="en-US" sz="1500" b="1">
              <a:ea typeface="+mn-lt"/>
              <a:cs typeface="+mn-lt"/>
            </a:endParaRPr>
          </a:p>
        </p:txBody>
      </p:sp>
    </p:spTree>
    <p:extLst>
      <p:ext uri="{BB962C8B-B14F-4D97-AF65-F5344CB8AC3E}">
        <p14:creationId xmlns:p14="http://schemas.microsoft.com/office/powerpoint/2010/main" val="2219557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B85DC2-F22E-FAF8-749B-B5F57213D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28"/>
            <a:ext cx="12192000" cy="6929411"/>
          </a:xfrm>
          <a:prstGeom prst="rect">
            <a:avLst/>
          </a:prstGeom>
        </p:spPr>
      </p:pic>
      <p:sp>
        <p:nvSpPr>
          <p:cNvPr id="2" name="Title 1">
            <a:extLst>
              <a:ext uri="{FF2B5EF4-FFF2-40B4-BE49-F238E27FC236}">
                <a16:creationId xmlns:a16="http://schemas.microsoft.com/office/drawing/2014/main" id="{393CDDEC-6616-141D-3F34-20BE8089EA4D}"/>
              </a:ext>
            </a:extLst>
          </p:cNvPr>
          <p:cNvSpPr>
            <a:spLocks noGrp="1"/>
          </p:cNvSpPr>
          <p:nvPr>
            <p:ph type="ctrTitle"/>
          </p:nvPr>
        </p:nvSpPr>
        <p:spPr>
          <a:xfrm>
            <a:off x="-642257" y="1816788"/>
            <a:ext cx="8098971" cy="603477"/>
          </a:xfrm>
        </p:spPr>
        <p:txBody>
          <a:bodyPr>
            <a:noAutofit/>
          </a:bodyPr>
          <a:lstStyle/>
          <a:p>
            <a:r>
              <a:rPr lang="en-US" sz="3200" b="1" dirty="0">
                <a:latin typeface="Times New Roman" panose="02020603050405020304" pitchFamily="18" charset="0"/>
                <a:cs typeface="Times New Roman" panose="02020603050405020304" pitchFamily="18" charset="0"/>
              </a:rPr>
              <a:t>Truncated Bar Graph </a:t>
            </a:r>
            <a:r>
              <a:rPr lang="en-IN" sz="3200" b="1" i="0" u="none" strike="noStrike" dirty="0">
                <a:solidFill>
                  <a:srgbClr val="000000"/>
                </a:solidFill>
                <a:effectLst/>
                <a:highlight>
                  <a:srgbClr val="FFFFFF"/>
                </a:highlight>
                <a:latin typeface="Times New Roman" panose="02020603050405020304" pitchFamily="18" charset="0"/>
                <a:cs typeface="Times New Roman" panose="02020603050405020304" pitchFamily="18" charset="0"/>
              </a:rPr>
              <a:t> </a:t>
            </a:r>
            <a:endParaRPr lang="en-IN"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6F3A859-31B9-F1D8-6782-D64BAC96AF60}"/>
              </a:ext>
            </a:extLst>
          </p:cNvPr>
          <p:cNvSpPr>
            <a:spLocks noGrp="1"/>
          </p:cNvSpPr>
          <p:nvPr>
            <p:ph type="subTitle" idx="1"/>
          </p:nvPr>
        </p:nvSpPr>
        <p:spPr>
          <a:xfrm>
            <a:off x="239486" y="2530247"/>
            <a:ext cx="5769428" cy="4573126"/>
          </a:xfrm>
        </p:spPr>
        <p:txBody>
          <a:bodyPr>
            <a:normAutofit/>
          </a:body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truncated bar graph is a type of bar chart where the baseline is moved up or down to make the differences between the bars more visually apparent.</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technique is often used to highlight small differences between data points that might not be as noticeable on a standard bar graph.</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Truncating the graph can sometimes be misleading because it can exaggerate the perceived differences between the values. </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222016D-E9B2-F1FB-02F7-161EEEB34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943" y="1816788"/>
            <a:ext cx="4430486" cy="4927356"/>
          </a:xfrm>
          <a:prstGeom prst="rect">
            <a:avLst/>
          </a:prstGeom>
        </p:spPr>
      </p:pic>
      <p:sp>
        <p:nvSpPr>
          <p:cNvPr id="10" name="TextBox 9">
            <a:extLst>
              <a:ext uri="{FF2B5EF4-FFF2-40B4-BE49-F238E27FC236}">
                <a16:creationId xmlns:a16="http://schemas.microsoft.com/office/drawing/2014/main" id="{E992C50E-6E2F-C6AF-479C-DF11B54DCDDF}"/>
              </a:ext>
            </a:extLst>
          </p:cNvPr>
          <p:cNvSpPr txBox="1"/>
          <p:nvPr/>
        </p:nvSpPr>
        <p:spPr>
          <a:xfrm>
            <a:off x="707571" y="424543"/>
            <a:ext cx="10134600" cy="1323439"/>
          </a:xfrm>
          <a:prstGeom prst="rect">
            <a:avLst/>
          </a:prstGeom>
          <a:noFill/>
        </p:spPr>
        <p:txBody>
          <a:bodyPr wrap="square" rtlCol="0">
            <a:spAutoFit/>
          </a:bodyPr>
          <a:lstStyle/>
          <a:p>
            <a:pPr algn="l"/>
            <a:r>
              <a:rPr lang="en-US" sz="4000" b="1" dirty="0">
                <a:latin typeface="Times New Roman" panose="02020603050405020304" pitchFamily="18" charset="0"/>
                <a:cs typeface="Times New Roman" panose="02020603050405020304" pitchFamily="18" charset="0"/>
              </a:rPr>
              <a:t>5 Costliest Mistakes Stock Market Investors Make (Because Of Misleading Graphs)</a:t>
            </a:r>
            <a:endParaRPr lang="en-US" sz="4000" b="1" u="none" strike="noStrike" dirty="0">
              <a:solidFill>
                <a:srgbClr val="000000"/>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329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BDFAD9-3194-1F70-D397-A26B55FF73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D1D2E770-29CC-9F71-823B-0C5F11736D24}"/>
              </a:ext>
            </a:extLst>
          </p:cNvPr>
          <p:cNvSpPr>
            <a:spLocks noGrp="1"/>
          </p:cNvSpPr>
          <p:nvPr>
            <p:ph type="title"/>
          </p:nvPr>
        </p:nvSpPr>
        <p:spPr>
          <a:xfrm>
            <a:off x="1338943" y="-148484"/>
            <a:ext cx="10515600" cy="1325563"/>
          </a:xfrm>
        </p:spPr>
        <p:txBody>
          <a:bodyPr>
            <a:normAutofit/>
          </a:bodyPr>
          <a:lstStyle/>
          <a:p>
            <a:r>
              <a:rPr lang="en-IN" sz="4000" b="1" dirty="0">
                <a:latin typeface="Times New Roman" panose="02020603050405020304" pitchFamily="18" charset="0"/>
                <a:cs typeface="Times New Roman" panose="02020603050405020304" pitchFamily="18" charset="0"/>
              </a:rPr>
              <a:t>Circle For Value</a:t>
            </a:r>
          </a:p>
        </p:txBody>
      </p:sp>
      <p:sp>
        <p:nvSpPr>
          <p:cNvPr id="6" name="TextBox 5">
            <a:extLst>
              <a:ext uri="{FF2B5EF4-FFF2-40B4-BE49-F238E27FC236}">
                <a16:creationId xmlns:a16="http://schemas.microsoft.com/office/drawing/2014/main" id="{BAA9B101-0008-6877-B310-911E9EFC4067}"/>
              </a:ext>
            </a:extLst>
          </p:cNvPr>
          <p:cNvSpPr txBox="1"/>
          <p:nvPr/>
        </p:nvSpPr>
        <p:spPr>
          <a:xfrm>
            <a:off x="489857" y="1028594"/>
            <a:ext cx="4909457"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"circle for value" bar graph, often referred to as a circle chart, is a variation of a bar chart where each data point is represented by a circle instead of a traditional bar.</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common to represent the market capitalization of different companies using circles of varying sizes in financial reports.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approach allows viewers to quickly compare market caps across multiple companies.</a:t>
            </a:r>
          </a:p>
          <a:p>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CA12612-7697-E3A4-4AD1-AE94F72B1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72" y="2109054"/>
            <a:ext cx="6487268" cy="2639892"/>
          </a:xfrm>
          <a:prstGeom prst="rect">
            <a:avLst/>
          </a:prstGeom>
        </p:spPr>
      </p:pic>
    </p:spTree>
    <p:extLst>
      <p:ext uri="{BB962C8B-B14F-4D97-AF65-F5344CB8AC3E}">
        <p14:creationId xmlns:p14="http://schemas.microsoft.com/office/powerpoint/2010/main" val="3155713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649570-A6BD-4FE8-9E92-F3B1B2F115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FC06B622-410B-E56F-84E9-3A8FF082EAE7}"/>
              </a:ext>
            </a:extLst>
          </p:cNvPr>
          <p:cNvSpPr>
            <a:spLocks noGrp="1"/>
          </p:cNvSpPr>
          <p:nvPr>
            <p:ph type="title"/>
          </p:nvPr>
        </p:nvSpPr>
        <p:spPr>
          <a:xfrm>
            <a:off x="87085" y="-190046"/>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Dual Axis Graphs For Correlation</a:t>
            </a:r>
            <a:endParaRPr lang="en-IN" sz="4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82C40D0-1E91-8C29-8397-BCF07CB11D28}"/>
              </a:ext>
            </a:extLst>
          </p:cNvPr>
          <p:cNvSpPr txBox="1"/>
          <p:nvPr/>
        </p:nvSpPr>
        <p:spPr>
          <a:xfrm>
            <a:off x="653143" y="1720840"/>
            <a:ext cx="4223657"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Dual axis graphs are powerful tools used to display and analyze relationships between two sets of data that have different scales or units.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allow for the comparison of two variables that may not be easily represented on a single axis.</a:t>
            </a:r>
            <a:endParaRPr lang="en-IN"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06BC035-B330-EBE0-E747-76E9333B6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143" y="1410380"/>
            <a:ext cx="6105525" cy="4581525"/>
          </a:xfrm>
          <a:prstGeom prst="rect">
            <a:avLst/>
          </a:prstGeom>
        </p:spPr>
      </p:pic>
    </p:spTree>
    <p:extLst>
      <p:ext uri="{BB962C8B-B14F-4D97-AF65-F5344CB8AC3E}">
        <p14:creationId xmlns:p14="http://schemas.microsoft.com/office/powerpoint/2010/main" val="389165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suit and tie&#10;&#10;Description automatically generated">
            <a:extLst>
              <a:ext uri="{FF2B5EF4-FFF2-40B4-BE49-F238E27FC236}">
                <a16:creationId xmlns:a16="http://schemas.microsoft.com/office/drawing/2014/main" id="{9299133F-C80E-2620-242A-6D7D6020C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10" y="383458"/>
            <a:ext cx="4380271" cy="2846330"/>
          </a:xfrm>
          <a:prstGeom prst="rect">
            <a:avLst/>
          </a:prstGeom>
        </p:spPr>
      </p:pic>
      <p:sp>
        <p:nvSpPr>
          <p:cNvPr id="8" name="TextBox 7">
            <a:extLst>
              <a:ext uri="{FF2B5EF4-FFF2-40B4-BE49-F238E27FC236}">
                <a16:creationId xmlns:a16="http://schemas.microsoft.com/office/drawing/2014/main" id="{585BC39C-CAB8-F5AC-A9BC-3E1FA9F875B5}"/>
              </a:ext>
            </a:extLst>
          </p:cNvPr>
          <p:cNvSpPr txBox="1"/>
          <p:nvPr/>
        </p:nvSpPr>
        <p:spPr>
          <a:xfrm>
            <a:off x="5301050" y="267528"/>
            <a:ext cx="6079524" cy="2721902"/>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However, a </a:t>
            </a:r>
            <a:r>
              <a:rPr lang="en-US" sz="2800" b="1" dirty="0">
                <a:solidFill>
                  <a:schemeClr val="tx2">
                    <a:lumMod val="90000"/>
                    <a:lumOff val="10000"/>
                  </a:schemeClr>
                </a:solidFill>
                <a:latin typeface="Times New Roman" panose="02020603050405020304" pitchFamily="18" charset="0"/>
                <a:cs typeface="Times New Roman" panose="02020603050405020304" pitchFamily="18" charset="0"/>
              </a:rPr>
              <a:t>brilliant mathematician</a:t>
            </a:r>
            <a:r>
              <a:rPr lang="en-US" sz="2800" dirty="0">
                <a:solidFill>
                  <a:schemeClr val="tx2">
                    <a:lumMod val="90000"/>
                    <a:lumOff val="10000"/>
                  </a:schemeClr>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named </a:t>
            </a:r>
            <a:r>
              <a:rPr lang="en-US" sz="2800" b="1" dirty="0">
                <a:solidFill>
                  <a:schemeClr val="accent6">
                    <a:lumMod val="50000"/>
                  </a:schemeClr>
                </a:solidFill>
                <a:highlight>
                  <a:srgbClr val="FF0000"/>
                </a:highlight>
                <a:latin typeface="Times New Roman" panose="02020603050405020304" pitchFamily="18" charset="0"/>
                <a:cs typeface="Times New Roman" panose="02020603050405020304" pitchFamily="18" charset="0"/>
              </a:rPr>
              <a:t>Abraham Wald</a:t>
            </a:r>
            <a:r>
              <a:rPr lang="en-US" sz="2800" dirty="0">
                <a:solidFill>
                  <a:schemeClr val="accent6">
                    <a:lumMod val="50000"/>
                  </a:schemeClr>
                </a:solidFill>
                <a:highlight>
                  <a:srgbClr val="FF00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thought differently. He realized that the planes with bullet holes in the </a:t>
            </a:r>
            <a:r>
              <a:rPr lang="en-US" sz="2800" b="1" dirty="0">
                <a:solidFill>
                  <a:schemeClr val="accent2">
                    <a:lumMod val="50000"/>
                  </a:schemeClr>
                </a:solidFill>
                <a:latin typeface="Times New Roman" panose="02020603050405020304" pitchFamily="18" charset="0"/>
                <a:cs typeface="Times New Roman" panose="02020603050405020304" pitchFamily="18" charset="0"/>
              </a:rPr>
              <a:t>engines weren’t coming back</a:t>
            </a:r>
            <a:r>
              <a:rPr lang="en-US" sz="2800" dirty="0">
                <a:solidFill>
                  <a:schemeClr val="accent2">
                    <a:lumMod val="50000"/>
                  </a:schemeClr>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all – they were </a:t>
            </a:r>
            <a:r>
              <a:rPr lang="en-US" sz="2800" b="1" dirty="0">
                <a:solidFill>
                  <a:srgbClr val="FF0000"/>
                </a:solidFill>
                <a:latin typeface="Times New Roman" panose="02020603050405020304" pitchFamily="18" charset="0"/>
                <a:cs typeface="Times New Roman" panose="02020603050405020304" pitchFamily="18" charset="0"/>
              </a:rPr>
              <a:t>crashing</a:t>
            </a:r>
            <a:r>
              <a:rPr lang="en-US" sz="2800" dirty="0">
                <a:latin typeface="Times New Roman" panose="02020603050405020304" pitchFamily="18" charset="0"/>
                <a:cs typeface="Times New Roman" panose="02020603050405020304" pitchFamily="18" charset="0"/>
              </a:rPr>
              <a:t>.</a:t>
            </a:r>
            <a:endParaRPr lang="en-AE"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541593D-6A8E-3AC8-685C-35246F8777E7}"/>
              </a:ext>
            </a:extLst>
          </p:cNvPr>
          <p:cNvSpPr txBox="1"/>
          <p:nvPr/>
        </p:nvSpPr>
        <p:spPr>
          <a:xfrm>
            <a:off x="741405" y="3912816"/>
            <a:ext cx="6473783" cy="2677656"/>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So, instead of adding armor where the bullet holes were, Wald suggested putting more armor where there were </a:t>
            </a:r>
            <a:r>
              <a:rPr lang="en-US" sz="2800" b="1" dirty="0">
                <a:solidFill>
                  <a:srgbClr val="FF0000"/>
                </a:solidFill>
                <a:latin typeface="Times New Roman" panose="02020603050405020304" pitchFamily="18" charset="0"/>
                <a:cs typeface="Times New Roman" panose="02020603050405020304" pitchFamily="18" charset="0"/>
              </a:rPr>
              <a:t>no bullet holes</a:t>
            </a:r>
            <a:r>
              <a:rPr lang="en-US" sz="2800" dirty="0">
                <a:latin typeface="Times New Roman" panose="02020603050405020304" pitchFamily="18" charset="0"/>
                <a:cs typeface="Times New Roman" panose="02020603050405020304" pitchFamily="18" charset="0"/>
              </a:rPr>
              <a:t>, especially on the </a:t>
            </a:r>
            <a:r>
              <a:rPr lang="en-US" sz="2800" b="1" dirty="0">
                <a:solidFill>
                  <a:schemeClr val="accent2">
                    <a:lumMod val="75000"/>
                  </a:schemeClr>
                </a:solidFill>
                <a:latin typeface="Times New Roman" panose="02020603050405020304" pitchFamily="18" charset="0"/>
                <a:cs typeface="Times New Roman" panose="02020603050405020304" pitchFamily="18" charset="0"/>
              </a:rPr>
              <a:t>engines</a:t>
            </a: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His idea was based on the fact that the planes that </a:t>
            </a:r>
            <a:r>
              <a:rPr lang="en-US" sz="2800" b="1" dirty="0">
                <a:solidFill>
                  <a:schemeClr val="accent6">
                    <a:lumMod val="75000"/>
                  </a:schemeClr>
                </a:solidFill>
                <a:latin typeface="Times New Roman" panose="02020603050405020304" pitchFamily="18" charset="0"/>
                <a:cs typeface="Times New Roman" panose="02020603050405020304" pitchFamily="18" charset="0"/>
              </a:rPr>
              <a:t>survived</a:t>
            </a:r>
            <a:r>
              <a:rPr lang="en-US" sz="2800" dirty="0">
                <a:latin typeface="Times New Roman" panose="02020603050405020304" pitchFamily="18" charset="0"/>
                <a:cs typeface="Times New Roman" panose="02020603050405020304" pitchFamily="18" charset="0"/>
              </a:rPr>
              <a:t> were hit in </a:t>
            </a:r>
            <a:r>
              <a:rPr lang="en-US" sz="2800" b="1" dirty="0">
                <a:solidFill>
                  <a:srgbClr val="FFC000"/>
                </a:solidFill>
                <a:latin typeface="Times New Roman" panose="02020603050405020304" pitchFamily="18" charset="0"/>
                <a:cs typeface="Times New Roman" panose="02020603050405020304" pitchFamily="18" charset="0"/>
              </a:rPr>
              <a:t>less critical areas</a:t>
            </a:r>
            <a:r>
              <a:rPr lang="en-US" sz="2800" dirty="0">
                <a:solidFill>
                  <a:srgbClr val="FFC000"/>
                </a:solidFill>
                <a:latin typeface="Times New Roman" panose="02020603050405020304" pitchFamily="18" charset="0"/>
                <a:cs typeface="Times New Roman" panose="02020603050405020304" pitchFamily="18" charset="0"/>
              </a:rPr>
              <a:t>.</a:t>
            </a:r>
            <a:endParaRPr lang="en-AE" sz="2800" dirty="0">
              <a:solidFill>
                <a:srgbClr val="FFC000"/>
              </a:solidFill>
              <a:latin typeface="Times New Roman" panose="02020603050405020304" pitchFamily="18"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F8201D08-D1FE-88EC-F836-BD5080DC5742}"/>
              </a:ext>
            </a:extLst>
          </p:cNvPr>
          <p:cNvGraphicFramePr>
            <a:graphicFrameLocks noGrp="1"/>
          </p:cNvGraphicFramePr>
          <p:nvPr/>
        </p:nvGraphicFramePr>
        <p:xfrm>
          <a:off x="7215188" y="3100388"/>
          <a:ext cx="3914776" cy="3209820"/>
        </p:xfrm>
        <a:graphic>
          <a:graphicData uri="http://schemas.openxmlformats.org/drawingml/2006/table">
            <a:tbl>
              <a:tblPr firstRow="1" bandRow="1">
                <a:tableStyleId>{5C22544A-7EE6-4342-B048-85BDC9FD1C3A}</a:tableStyleId>
              </a:tblPr>
              <a:tblGrid>
                <a:gridCol w="1957388">
                  <a:extLst>
                    <a:ext uri="{9D8B030D-6E8A-4147-A177-3AD203B41FA5}">
                      <a16:colId xmlns:a16="http://schemas.microsoft.com/office/drawing/2014/main" val="4204151888"/>
                    </a:ext>
                  </a:extLst>
                </a:gridCol>
                <a:gridCol w="1957388">
                  <a:extLst>
                    <a:ext uri="{9D8B030D-6E8A-4147-A177-3AD203B41FA5}">
                      <a16:colId xmlns:a16="http://schemas.microsoft.com/office/drawing/2014/main" val="1545096370"/>
                    </a:ext>
                  </a:extLst>
                </a:gridCol>
              </a:tblGrid>
              <a:tr h="928693">
                <a:tc>
                  <a:txBody>
                    <a:bodyPr/>
                    <a:lstStyle/>
                    <a:p>
                      <a:r>
                        <a:rPr lang="en-US" dirty="0"/>
                        <a:t>Section of plane </a:t>
                      </a:r>
                      <a:endParaRPr lang="en-AE" dirty="0"/>
                    </a:p>
                  </a:txBody>
                  <a:tcPr/>
                </a:tc>
                <a:tc>
                  <a:txBody>
                    <a:bodyPr/>
                    <a:lstStyle/>
                    <a:p>
                      <a:r>
                        <a:rPr lang="en-US" dirty="0"/>
                        <a:t>Bullet holes for square Feet</a:t>
                      </a:r>
                      <a:endParaRPr lang="en-AE" dirty="0"/>
                    </a:p>
                  </a:txBody>
                  <a:tcPr/>
                </a:tc>
                <a:extLst>
                  <a:ext uri="{0D108BD9-81ED-4DB2-BD59-A6C34878D82A}">
                    <a16:rowId xmlns:a16="http://schemas.microsoft.com/office/drawing/2014/main" val="2945183645"/>
                  </a:ext>
                </a:extLst>
              </a:tr>
              <a:tr h="538053">
                <a:tc>
                  <a:txBody>
                    <a:bodyPr/>
                    <a:lstStyle/>
                    <a:p>
                      <a:r>
                        <a:rPr lang="en-US" dirty="0"/>
                        <a:t>Engine</a:t>
                      </a:r>
                      <a:endParaRPr lang="en-AE" dirty="0"/>
                    </a:p>
                  </a:txBody>
                  <a:tcPr/>
                </a:tc>
                <a:tc>
                  <a:txBody>
                    <a:bodyPr/>
                    <a:lstStyle/>
                    <a:p>
                      <a:r>
                        <a:rPr lang="en-US" dirty="0"/>
                        <a:t>1.11</a:t>
                      </a:r>
                      <a:endParaRPr lang="en-AE" dirty="0"/>
                    </a:p>
                  </a:txBody>
                  <a:tcPr/>
                </a:tc>
                <a:extLst>
                  <a:ext uri="{0D108BD9-81ED-4DB2-BD59-A6C34878D82A}">
                    <a16:rowId xmlns:a16="http://schemas.microsoft.com/office/drawing/2014/main" val="1109625726"/>
                  </a:ext>
                </a:extLst>
              </a:tr>
              <a:tr h="538053">
                <a:tc>
                  <a:txBody>
                    <a:bodyPr/>
                    <a:lstStyle/>
                    <a:p>
                      <a:r>
                        <a:rPr lang="en-US" dirty="0"/>
                        <a:t>Fuselage</a:t>
                      </a:r>
                      <a:endParaRPr lang="en-AE" dirty="0"/>
                    </a:p>
                  </a:txBody>
                  <a:tcPr/>
                </a:tc>
                <a:tc>
                  <a:txBody>
                    <a:bodyPr/>
                    <a:lstStyle/>
                    <a:p>
                      <a:r>
                        <a:rPr lang="en-US" dirty="0"/>
                        <a:t>1.73</a:t>
                      </a:r>
                      <a:endParaRPr lang="en-AE" dirty="0"/>
                    </a:p>
                  </a:txBody>
                  <a:tcPr/>
                </a:tc>
                <a:extLst>
                  <a:ext uri="{0D108BD9-81ED-4DB2-BD59-A6C34878D82A}">
                    <a16:rowId xmlns:a16="http://schemas.microsoft.com/office/drawing/2014/main" val="1284626623"/>
                  </a:ext>
                </a:extLst>
              </a:tr>
              <a:tr h="538053">
                <a:tc>
                  <a:txBody>
                    <a:bodyPr/>
                    <a:lstStyle/>
                    <a:p>
                      <a:r>
                        <a:rPr lang="en-US" dirty="0"/>
                        <a:t>Fuel System</a:t>
                      </a:r>
                      <a:endParaRPr lang="en-AE" dirty="0"/>
                    </a:p>
                  </a:txBody>
                  <a:tcPr/>
                </a:tc>
                <a:tc>
                  <a:txBody>
                    <a:bodyPr/>
                    <a:lstStyle/>
                    <a:p>
                      <a:r>
                        <a:rPr lang="en-US" dirty="0"/>
                        <a:t>1.55</a:t>
                      </a:r>
                      <a:endParaRPr lang="en-AE" dirty="0"/>
                    </a:p>
                  </a:txBody>
                  <a:tcPr/>
                </a:tc>
                <a:extLst>
                  <a:ext uri="{0D108BD9-81ED-4DB2-BD59-A6C34878D82A}">
                    <a16:rowId xmlns:a16="http://schemas.microsoft.com/office/drawing/2014/main" val="2397542553"/>
                  </a:ext>
                </a:extLst>
              </a:tr>
              <a:tr h="666968">
                <a:tc>
                  <a:txBody>
                    <a:bodyPr/>
                    <a:lstStyle/>
                    <a:p>
                      <a:r>
                        <a:rPr lang="en-US" dirty="0"/>
                        <a:t>Rest of the plane</a:t>
                      </a:r>
                      <a:endParaRPr lang="en-AE" dirty="0"/>
                    </a:p>
                  </a:txBody>
                  <a:tcPr/>
                </a:tc>
                <a:tc>
                  <a:txBody>
                    <a:bodyPr/>
                    <a:lstStyle/>
                    <a:p>
                      <a:r>
                        <a:rPr lang="en-US" dirty="0"/>
                        <a:t>1.8</a:t>
                      </a:r>
                      <a:endParaRPr lang="en-AE" dirty="0"/>
                    </a:p>
                  </a:txBody>
                  <a:tcPr/>
                </a:tc>
                <a:extLst>
                  <a:ext uri="{0D108BD9-81ED-4DB2-BD59-A6C34878D82A}">
                    <a16:rowId xmlns:a16="http://schemas.microsoft.com/office/drawing/2014/main" val="2382857475"/>
                  </a:ext>
                </a:extLst>
              </a:tr>
            </a:tbl>
          </a:graphicData>
        </a:graphic>
      </p:graphicFrame>
    </p:spTree>
    <p:extLst>
      <p:ext uri="{BB962C8B-B14F-4D97-AF65-F5344CB8AC3E}">
        <p14:creationId xmlns:p14="http://schemas.microsoft.com/office/powerpoint/2010/main" val="412394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down)">
                                      <p:cBhvr>
                                        <p:cTn id="21" dur="580">
                                          <p:stCondLst>
                                            <p:cond delay="0"/>
                                          </p:stCondLst>
                                        </p:cTn>
                                        <p:tgtEl>
                                          <p:spTgt spid="8">
                                            <p:txEl>
                                              <p:pRg st="0" end="0"/>
                                            </p:txEl>
                                          </p:spTgt>
                                        </p:tgtEl>
                                      </p:cBhvr>
                                    </p:animEffect>
                                    <p:anim calcmode="lin" valueType="num">
                                      <p:cBhvr>
                                        <p:cTn id="22"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8">
                                            <p:txEl>
                                              <p:pRg st="0" end="0"/>
                                            </p:txEl>
                                          </p:spTgt>
                                        </p:tgtEl>
                                      </p:cBhvr>
                                      <p:to x="100000" y="60000"/>
                                    </p:animScale>
                                    <p:animScale>
                                      <p:cBhvr>
                                        <p:cTn id="28" dur="166" decel="50000">
                                          <p:stCondLst>
                                            <p:cond delay="676"/>
                                          </p:stCondLst>
                                        </p:cTn>
                                        <p:tgtEl>
                                          <p:spTgt spid="8">
                                            <p:txEl>
                                              <p:pRg st="0" end="0"/>
                                            </p:txEl>
                                          </p:spTgt>
                                        </p:tgtEl>
                                      </p:cBhvr>
                                      <p:to x="100000" y="100000"/>
                                    </p:animScale>
                                    <p:animScale>
                                      <p:cBhvr>
                                        <p:cTn id="29" dur="26">
                                          <p:stCondLst>
                                            <p:cond delay="1312"/>
                                          </p:stCondLst>
                                        </p:cTn>
                                        <p:tgtEl>
                                          <p:spTgt spid="8">
                                            <p:txEl>
                                              <p:pRg st="0" end="0"/>
                                            </p:txEl>
                                          </p:spTgt>
                                        </p:tgtEl>
                                      </p:cBhvr>
                                      <p:to x="100000" y="80000"/>
                                    </p:animScale>
                                    <p:animScale>
                                      <p:cBhvr>
                                        <p:cTn id="30" dur="166" decel="50000">
                                          <p:stCondLst>
                                            <p:cond delay="1338"/>
                                          </p:stCondLst>
                                        </p:cTn>
                                        <p:tgtEl>
                                          <p:spTgt spid="8">
                                            <p:txEl>
                                              <p:pRg st="0" end="0"/>
                                            </p:txEl>
                                          </p:spTgt>
                                        </p:tgtEl>
                                      </p:cBhvr>
                                      <p:to x="100000" y="100000"/>
                                    </p:animScale>
                                    <p:animScale>
                                      <p:cBhvr>
                                        <p:cTn id="31" dur="26">
                                          <p:stCondLst>
                                            <p:cond delay="1642"/>
                                          </p:stCondLst>
                                        </p:cTn>
                                        <p:tgtEl>
                                          <p:spTgt spid="8">
                                            <p:txEl>
                                              <p:pRg st="0" end="0"/>
                                            </p:txEl>
                                          </p:spTgt>
                                        </p:tgtEl>
                                      </p:cBhvr>
                                      <p:to x="100000" y="90000"/>
                                    </p:animScale>
                                    <p:animScale>
                                      <p:cBhvr>
                                        <p:cTn id="32" dur="166" decel="50000">
                                          <p:stCondLst>
                                            <p:cond delay="1668"/>
                                          </p:stCondLst>
                                        </p:cTn>
                                        <p:tgtEl>
                                          <p:spTgt spid="8">
                                            <p:txEl>
                                              <p:pRg st="0" end="0"/>
                                            </p:txEl>
                                          </p:spTgt>
                                        </p:tgtEl>
                                      </p:cBhvr>
                                      <p:to x="100000" y="100000"/>
                                    </p:animScale>
                                    <p:animScale>
                                      <p:cBhvr>
                                        <p:cTn id="33" dur="26">
                                          <p:stCondLst>
                                            <p:cond delay="1808"/>
                                          </p:stCondLst>
                                        </p:cTn>
                                        <p:tgtEl>
                                          <p:spTgt spid="8">
                                            <p:txEl>
                                              <p:pRg st="0" end="0"/>
                                            </p:txEl>
                                          </p:spTgt>
                                        </p:tgtEl>
                                      </p:cBhvr>
                                      <p:to x="100000" y="95000"/>
                                    </p:animScale>
                                    <p:animScale>
                                      <p:cBhvr>
                                        <p:cTn id="34" dur="166" decel="50000">
                                          <p:stCondLst>
                                            <p:cond delay="1834"/>
                                          </p:stCondLst>
                                        </p:cTn>
                                        <p:tgtEl>
                                          <p:spTgt spid="8">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down)">
                                      <p:cBhvr>
                                        <p:cTn id="39" dur="580">
                                          <p:stCondLst>
                                            <p:cond delay="0"/>
                                          </p:stCondLst>
                                        </p:cTn>
                                        <p:tgtEl>
                                          <p:spTgt spid="9">
                                            <p:txEl>
                                              <p:pRg st="0" end="0"/>
                                            </p:txEl>
                                          </p:spTgt>
                                        </p:tgtEl>
                                      </p:cBhvr>
                                    </p:animEffect>
                                    <p:anim calcmode="lin" valueType="num">
                                      <p:cBhvr>
                                        <p:cTn id="40"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xEl>
                                              <p:pRg st="0" end="0"/>
                                            </p:txEl>
                                          </p:spTgt>
                                        </p:tgtEl>
                                      </p:cBhvr>
                                      <p:to x="100000" y="60000"/>
                                    </p:animScale>
                                    <p:animScale>
                                      <p:cBhvr>
                                        <p:cTn id="46" dur="166" decel="50000">
                                          <p:stCondLst>
                                            <p:cond delay="676"/>
                                          </p:stCondLst>
                                        </p:cTn>
                                        <p:tgtEl>
                                          <p:spTgt spid="9">
                                            <p:txEl>
                                              <p:pRg st="0" end="0"/>
                                            </p:txEl>
                                          </p:spTgt>
                                        </p:tgtEl>
                                      </p:cBhvr>
                                      <p:to x="100000" y="100000"/>
                                    </p:animScale>
                                    <p:animScale>
                                      <p:cBhvr>
                                        <p:cTn id="47" dur="26">
                                          <p:stCondLst>
                                            <p:cond delay="1312"/>
                                          </p:stCondLst>
                                        </p:cTn>
                                        <p:tgtEl>
                                          <p:spTgt spid="9">
                                            <p:txEl>
                                              <p:pRg st="0" end="0"/>
                                            </p:txEl>
                                          </p:spTgt>
                                        </p:tgtEl>
                                      </p:cBhvr>
                                      <p:to x="100000" y="80000"/>
                                    </p:animScale>
                                    <p:animScale>
                                      <p:cBhvr>
                                        <p:cTn id="48" dur="166" decel="50000">
                                          <p:stCondLst>
                                            <p:cond delay="1338"/>
                                          </p:stCondLst>
                                        </p:cTn>
                                        <p:tgtEl>
                                          <p:spTgt spid="9">
                                            <p:txEl>
                                              <p:pRg st="0" end="0"/>
                                            </p:txEl>
                                          </p:spTgt>
                                        </p:tgtEl>
                                      </p:cBhvr>
                                      <p:to x="100000" y="100000"/>
                                    </p:animScale>
                                    <p:animScale>
                                      <p:cBhvr>
                                        <p:cTn id="49" dur="26">
                                          <p:stCondLst>
                                            <p:cond delay="1642"/>
                                          </p:stCondLst>
                                        </p:cTn>
                                        <p:tgtEl>
                                          <p:spTgt spid="9">
                                            <p:txEl>
                                              <p:pRg st="0" end="0"/>
                                            </p:txEl>
                                          </p:spTgt>
                                        </p:tgtEl>
                                      </p:cBhvr>
                                      <p:to x="100000" y="90000"/>
                                    </p:animScale>
                                    <p:animScale>
                                      <p:cBhvr>
                                        <p:cTn id="50" dur="166" decel="50000">
                                          <p:stCondLst>
                                            <p:cond delay="1668"/>
                                          </p:stCondLst>
                                        </p:cTn>
                                        <p:tgtEl>
                                          <p:spTgt spid="9">
                                            <p:txEl>
                                              <p:pRg st="0" end="0"/>
                                            </p:txEl>
                                          </p:spTgt>
                                        </p:tgtEl>
                                      </p:cBhvr>
                                      <p:to x="100000" y="100000"/>
                                    </p:animScale>
                                    <p:animScale>
                                      <p:cBhvr>
                                        <p:cTn id="51" dur="26">
                                          <p:stCondLst>
                                            <p:cond delay="1808"/>
                                          </p:stCondLst>
                                        </p:cTn>
                                        <p:tgtEl>
                                          <p:spTgt spid="9">
                                            <p:txEl>
                                              <p:pRg st="0" end="0"/>
                                            </p:txEl>
                                          </p:spTgt>
                                        </p:tgtEl>
                                      </p:cBhvr>
                                      <p:to x="100000" y="95000"/>
                                    </p:animScale>
                                    <p:animScale>
                                      <p:cBhvr>
                                        <p:cTn id="52" dur="166" decel="50000">
                                          <p:stCondLst>
                                            <p:cond delay="1834"/>
                                          </p:stCondLst>
                                        </p:cTn>
                                        <p:tgtEl>
                                          <p:spTgt spid="9">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572760-07BC-5EFF-5328-419509049E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1154BA48-488D-3722-13B9-C1DBAB71C3A5}"/>
              </a:ext>
            </a:extLst>
          </p:cNvPr>
          <p:cNvSpPr>
            <a:spLocks noGrp="1"/>
          </p:cNvSpPr>
          <p:nvPr>
            <p:ph type="title"/>
          </p:nvPr>
        </p:nvSpPr>
        <p:spPr>
          <a:xfrm>
            <a:off x="-76200" y="-141515"/>
            <a:ext cx="10515600" cy="1325563"/>
          </a:xfrm>
        </p:spPr>
        <p:txBody>
          <a:bodyPr/>
          <a:lstStyle/>
          <a:p>
            <a:r>
              <a:rPr lang="en-IN" b="1" dirty="0">
                <a:latin typeface="Times New Roman" panose="02020603050405020304" pitchFamily="18" charset="0"/>
                <a:cs typeface="Times New Roman" panose="02020603050405020304" pitchFamily="18" charset="0"/>
              </a:rPr>
              <a:t>Deflated Currency</a:t>
            </a:r>
          </a:p>
        </p:txBody>
      </p:sp>
      <p:sp>
        <p:nvSpPr>
          <p:cNvPr id="6" name="TextBox 5">
            <a:extLst>
              <a:ext uri="{FF2B5EF4-FFF2-40B4-BE49-F238E27FC236}">
                <a16:creationId xmlns:a16="http://schemas.microsoft.com/office/drawing/2014/main" id="{606164E1-E3A3-62F6-C37C-930CD11541E4}"/>
              </a:ext>
            </a:extLst>
          </p:cNvPr>
          <p:cNvSpPr txBox="1"/>
          <p:nvPr/>
        </p:nvSpPr>
        <p:spPr>
          <a:xfrm>
            <a:off x="293914" y="1325563"/>
            <a:ext cx="4778829"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Many graphs depicting changes in stock or commodity values over time, as well as those showing company revenues or profits, use trend lines to illustrate growth.</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lines typically slope upwards, suggesting significant increases in value and a positive outlook.</a:t>
            </a:r>
          </a:p>
          <a:p>
            <a:r>
              <a:rPr lang="en-US"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However, a critical aspect often missing from these graphs is the adjustment for inflation, which affects the real value of money.</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5521B51-52A2-608A-7020-2186F0383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457677"/>
            <a:ext cx="5943600" cy="3126694"/>
          </a:xfrm>
          <a:prstGeom prst="rect">
            <a:avLst/>
          </a:prstGeom>
        </p:spPr>
      </p:pic>
    </p:spTree>
    <p:extLst>
      <p:ext uri="{BB962C8B-B14F-4D97-AF65-F5344CB8AC3E}">
        <p14:creationId xmlns:p14="http://schemas.microsoft.com/office/powerpoint/2010/main" val="3272903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7554DF-2AC0-9008-414D-FDCA21F73F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F38B73B-7BB5-88B2-28B3-40ED15764390}"/>
              </a:ext>
            </a:extLst>
          </p:cNvPr>
          <p:cNvSpPr>
            <a:spLocks noGrp="1"/>
          </p:cNvSpPr>
          <p:nvPr>
            <p:ph type="title"/>
          </p:nvPr>
        </p:nvSpPr>
        <p:spPr>
          <a:xfrm>
            <a:off x="141515" y="-159545"/>
            <a:ext cx="10515600" cy="1325563"/>
          </a:xfrm>
        </p:spPr>
        <p:txBody>
          <a:bodyPr/>
          <a:lstStyle/>
          <a:p>
            <a:r>
              <a:rPr lang="en-IN" b="1" dirty="0">
                <a:latin typeface="Times New Roman" panose="02020603050405020304" pitchFamily="18" charset="0"/>
                <a:cs typeface="Times New Roman" panose="02020603050405020304" pitchFamily="18" charset="0"/>
              </a:rPr>
              <a:t>The Ubiquitous Stock Chart</a:t>
            </a:r>
          </a:p>
        </p:txBody>
      </p:sp>
      <p:sp>
        <p:nvSpPr>
          <p:cNvPr id="6" name="TextBox 5">
            <a:extLst>
              <a:ext uri="{FF2B5EF4-FFF2-40B4-BE49-F238E27FC236}">
                <a16:creationId xmlns:a16="http://schemas.microsoft.com/office/drawing/2014/main" id="{9DB1B235-B4BF-1643-9B3B-F9DD98203EAF}"/>
              </a:ext>
            </a:extLst>
          </p:cNvPr>
          <p:cNvSpPr txBox="1"/>
          <p:nvPr/>
        </p:nvSpPr>
        <p:spPr>
          <a:xfrm>
            <a:off x="141515" y="1247816"/>
            <a:ext cx="4093029"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Many online financial portals display stock charts that illustrate the fluctuations in a company's share price over time.</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charts are useful for current shareholders evaluating the performance of their investments. However, they can be misleading for prospective investors.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Stock prices can be affected by short-term factors such as market sentiment, news events, or changes in the number of outstanding shares.</a:t>
            </a:r>
            <a:endParaRPr lang="en-IN"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D06E37A-EF41-BA48-175A-E7100A81F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583" y="846340"/>
            <a:ext cx="7568701" cy="5162573"/>
          </a:xfrm>
          <a:prstGeom prst="rect">
            <a:avLst/>
          </a:prstGeom>
        </p:spPr>
      </p:pic>
    </p:spTree>
    <p:extLst>
      <p:ext uri="{BB962C8B-B14F-4D97-AF65-F5344CB8AC3E}">
        <p14:creationId xmlns:p14="http://schemas.microsoft.com/office/powerpoint/2010/main" val="3276932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C5EC-34FD-F2D7-3914-9EB063F9DBCA}"/>
              </a:ext>
            </a:extLst>
          </p:cNvPr>
          <p:cNvSpPr>
            <a:spLocks noGrp="1"/>
          </p:cNvSpPr>
          <p:nvPr>
            <p:ph type="ctrTitle"/>
          </p:nvPr>
        </p:nvSpPr>
        <p:spPr/>
        <p:txBody>
          <a:bodyPr/>
          <a:lstStyle/>
          <a:p>
            <a:r>
              <a:rPr lang="en-US" b="1" dirty="0">
                <a:latin typeface="Algerian" panose="04020705040A02060702" pitchFamily="82" charset="0"/>
              </a:rPr>
              <a:t>The Power Of Statistics</a:t>
            </a:r>
            <a:endParaRPr lang="en-AE" b="1" dirty="0">
              <a:latin typeface="Algerian" panose="04020705040A02060702" pitchFamily="82" charset="0"/>
            </a:endParaRPr>
          </a:p>
        </p:txBody>
      </p:sp>
    </p:spTree>
    <p:extLst>
      <p:ext uri="{BB962C8B-B14F-4D97-AF65-F5344CB8AC3E}">
        <p14:creationId xmlns:p14="http://schemas.microsoft.com/office/powerpoint/2010/main" val="1699640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F490-31B8-9329-5CAE-99EE6C2A5E2E}"/>
              </a:ext>
            </a:extLst>
          </p:cNvPr>
          <p:cNvSpPr>
            <a:spLocks noGrp="1"/>
          </p:cNvSpPr>
          <p:nvPr>
            <p:ph type="title"/>
          </p:nvPr>
        </p:nvSpPr>
        <p:spPr>
          <a:xfrm>
            <a:off x="838200" y="365125"/>
            <a:ext cx="10515600" cy="963613"/>
          </a:xfrm>
        </p:spPr>
        <p:txBody>
          <a:bodyPr/>
          <a:lstStyle/>
          <a:p>
            <a:pPr algn="ctr"/>
            <a:r>
              <a:rPr lang="en-US" b="1" dirty="0"/>
              <a:t>Unlocking Insights with Statistics</a:t>
            </a:r>
            <a:endParaRPr lang="en-AE" b="1" dirty="0"/>
          </a:p>
        </p:txBody>
      </p:sp>
      <p:sp>
        <p:nvSpPr>
          <p:cNvPr id="3" name="Content Placeholder 2">
            <a:extLst>
              <a:ext uri="{FF2B5EF4-FFF2-40B4-BE49-F238E27FC236}">
                <a16:creationId xmlns:a16="http://schemas.microsoft.com/office/drawing/2014/main" id="{54E3CEC6-409A-E545-1D75-4270CC31A9C5}"/>
              </a:ext>
            </a:extLst>
          </p:cNvPr>
          <p:cNvSpPr>
            <a:spLocks noGrp="1"/>
          </p:cNvSpPr>
          <p:nvPr>
            <p:ph idx="1"/>
          </p:nvPr>
        </p:nvSpPr>
        <p:spPr/>
        <p:txBody>
          <a:bodyPr>
            <a:normAutofit lnSpcReduction="10000"/>
          </a:bodyPr>
          <a:lstStyle/>
          <a:p>
            <a:pPr marL="0" indent="0" algn="just">
              <a:buNone/>
            </a:pPr>
            <a:r>
              <a:rPr lang="en-US" sz="3200" dirty="0"/>
              <a:t>	Statistics transforms raw data into </a:t>
            </a:r>
            <a:r>
              <a:rPr lang="en-US" sz="3200" b="1" dirty="0"/>
              <a:t>actionable insights</a:t>
            </a:r>
            <a:r>
              <a:rPr lang="en-US" sz="3200" dirty="0"/>
              <a:t>, enabling data-driven </a:t>
            </a:r>
            <a:r>
              <a:rPr lang="en-US" sz="3200" b="1" dirty="0"/>
              <a:t>decision-making</a:t>
            </a:r>
            <a:r>
              <a:rPr lang="en-US" sz="3200" dirty="0"/>
              <a:t>. By gathering, understanding, analyzing, and presenting data, it uncovers hidden </a:t>
            </a:r>
            <a:r>
              <a:rPr lang="en-US" sz="3200" b="1" dirty="0"/>
              <a:t>patterns</a:t>
            </a:r>
            <a:r>
              <a:rPr lang="en-US" sz="3200" dirty="0"/>
              <a:t> and informs </a:t>
            </a:r>
            <a:r>
              <a:rPr lang="en-US" sz="3200" b="1" dirty="0"/>
              <a:t>decisions</a:t>
            </a:r>
            <a:r>
              <a:rPr lang="en-US" sz="3200" dirty="0"/>
              <a:t>. This presentation explores these stages to demonstrate how statistics drive impactful actions.</a:t>
            </a:r>
          </a:p>
          <a:p>
            <a:pPr marL="0" indent="0" algn="just">
              <a:buNone/>
            </a:pPr>
            <a:endParaRPr lang="en-US" sz="3200" dirty="0"/>
          </a:p>
          <a:p>
            <a:pPr marL="0" indent="0" algn="just">
              <a:buNone/>
            </a:pPr>
            <a:r>
              <a:rPr lang="en-US" sz="3200" dirty="0"/>
              <a:t>1.</a:t>
            </a:r>
            <a:r>
              <a:rPr lang="en-US" sz="3200" b="1" dirty="0"/>
              <a:t>Data Gathering</a:t>
            </a:r>
            <a:r>
              <a:rPr lang="en-US" sz="3200" dirty="0"/>
              <a:t>			      2.</a:t>
            </a:r>
            <a:r>
              <a:rPr lang="en-US" sz="3200" b="1" dirty="0"/>
              <a:t>Data Understanding</a:t>
            </a:r>
            <a:r>
              <a:rPr lang="en-US" sz="3200" dirty="0"/>
              <a:t>.</a:t>
            </a:r>
          </a:p>
          <a:p>
            <a:pPr marL="0" indent="0" algn="just">
              <a:buNone/>
            </a:pPr>
            <a:r>
              <a:rPr lang="en-US" sz="3200" dirty="0"/>
              <a:t>3.</a:t>
            </a:r>
            <a:r>
              <a:rPr lang="en-US" sz="3200" b="1" dirty="0"/>
              <a:t>Data Analysis &amp; Interpretation </a:t>
            </a:r>
            <a:r>
              <a:rPr lang="en-US" sz="3200" dirty="0"/>
              <a:t>4.</a:t>
            </a:r>
            <a:r>
              <a:rPr lang="en-US" sz="3200" b="1" dirty="0"/>
              <a:t>Data Presentation</a:t>
            </a:r>
          </a:p>
          <a:p>
            <a:pPr marL="0" indent="0" algn="just">
              <a:buNone/>
            </a:pPr>
            <a:endParaRPr lang="en-AE" sz="3200" dirty="0"/>
          </a:p>
        </p:txBody>
      </p:sp>
    </p:spTree>
    <p:extLst>
      <p:ext uri="{BB962C8B-B14F-4D97-AF65-F5344CB8AC3E}">
        <p14:creationId xmlns:p14="http://schemas.microsoft.com/office/powerpoint/2010/main" val="59768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3CEC6-409A-E545-1D75-4270CC31A9C5}"/>
              </a:ext>
            </a:extLst>
          </p:cNvPr>
          <p:cNvSpPr>
            <a:spLocks noGrp="1"/>
          </p:cNvSpPr>
          <p:nvPr>
            <p:ph idx="1"/>
          </p:nvPr>
        </p:nvSpPr>
        <p:spPr>
          <a:xfrm>
            <a:off x="200025" y="1314449"/>
            <a:ext cx="11487150" cy="4862513"/>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OBJECTIVE: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Our goal is to collect data that is accurate, relevant, and comprehensive, sourced from reliable origins.</a:t>
            </a:r>
          </a:p>
          <a:p>
            <a:pPr marL="0" indent="0">
              <a:buNone/>
            </a:pPr>
            <a:r>
              <a:rPr lang="en-US" sz="2000" b="1" dirty="0">
                <a:latin typeface="Times New Roman" panose="02020603050405020304" pitchFamily="18" charset="0"/>
                <a:cs typeface="Times New Roman" panose="02020603050405020304" pitchFamily="18" charset="0"/>
              </a:rPr>
              <a:t>IMPORTANCE: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Remember, the quality of our insight’s hinges on the quality of the data we collect. Without high-quality data, our analysis and conclusions are at risk.</a:t>
            </a:r>
          </a:p>
          <a:p>
            <a:pPr marL="0" indent="0">
              <a:buNone/>
            </a:pPr>
            <a:r>
              <a:rPr lang="en-US" sz="2000" b="1" dirty="0">
                <a:latin typeface="Times New Roman" panose="02020603050405020304" pitchFamily="18" charset="0"/>
                <a:cs typeface="Times New Roman" panose="02020603050405020304" pitchFamily="18" charset="0"/>
              </a:rPr>
              <a:t>KEY STEPS:</a:t>
            </a: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b="1" dirty="0">
                <a:latin typeface="Times New Roman" panose="02020603050405020304" pitchFamily="18" charset="0"/>
                <a:cs typeface="Times New Roman" panose="02020603050405020304" pitchFamily="18" charset="0"/>
              </a:rPr>
              <a:t>Define the Data Requirements:</a:t>
            </a:r>
            <a:r>
              <a:rPr lang="en-US" sz="2000" dirty="0">
                <a:latin typeface="Times New Roman" panose="02020603050405020304" pitchFamily="18" charset="0"/>
                <a:cs typeface="Times New Roman" panose="02020603050405020304" pitchFamily="18" charset="0"/>
              </a:rPr>
              <a:t> Clearly outline what data is needed for your analysis.</a:t>
            </a:r>
          </a:p>
          <a:p>
            <a:pPr>
              <a:buFont typeface="+mj-lt"/>
              <a:buAutoNum type="arabicPeriod"/>
            </a:pPr>
            <a:r>
              <a:rPr lang="en-US" sz="2000" b="1" dirty="0">
                <a:latin typeface="Times New Roman" panose="02020603050405020304" pitchFamily="18" charset="0"/>
                <a:cs typeface="Times New Roman" panose="02020603050405020304" pitchFamily="18" charset="0"/>
              </a:rPr>
              <a:t>Identify and Access Data Sources:</a:t>
            </a:r>
            <a:r>
              <a:rPr lang="en-US" sz="2000" dirty="0">
                <a:latin typeface="Times New Roman" panose="02020603050405020304" pitchFamily="18" charset="0"/>
                <a:cs typeface="Times New Roman" panose="02020603050405020304" pitchFamily="18" charset="0"/>
              </a:rPr>
              <a:t> Locate and obtain data from reliable and relevant sources.</a:t>
            </a:r>
          </a:p>
          <a:p>
            <a:pPr>
              <a:buFont typeface="+mj-lt"/>
              <a:buAutoNum type="arabicPeriod"/>
            </a:pPr>
            <a:r>
              <a:rPr lang="en-US" sz="2000" b="1" dirty="0">
                <a:latin typeface="Times New Roman" panose="02020603050405020304" pitchFamily="18" charset="0"/>
                <a:cs typeface="Times New Roman" panose="02020603050405020304" pitchFamily="18" charset="0"/>
              </a:rPr>
              <a:t>Ensure Data Accuracy and Completeness:</a:t>
            </a:r>
            <a:r>
              <a:rPr lang="en-US" sz="2000" dirty="0">
                <a:latin typeface="Times New Roman" panose="02020603050405020304" pitchFamily="18" charset="0"/>
                <a:cs typeface="Times New Roman" panose="02020603050405020304" pitchFamily="18" charset="0"/>
              </a:rPr>
              <a:t> Validate that the data is both precise and complete to avoid errors in your findings.</a:t>
            </a:r>
          </a:p>
          <a:p>
            <a:pPr marL="0" indent="0">
              <a:buNone/>
            </a:pPr>
            <a:r>
              <a:rPr lang="en-US" sz="2000" b="1" dirty="0">
                <a:latin typeface="Times New Roman" panose="02020603050405020304" pitchFamily="18" charset="0"/>
                <a:cs typeface="Times New Roman" panose="02020603050405020304" pitchFamily="18" charset="0"/>
              </a:rPr>
              <a:t>IMPACT: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Effective data gathering is crucial. It establishes a strong foundation for analysis, ensuring that every step that follows is based on solid and reliable data.</a:t>
            </a:r>
          </a:p>
          <a:p>
            <a:pPr marL="0" indent="0">
              <a:buNone/>
            </a:pPr>
            <a:endParaRPr lang="en-AE" sz="2400" dirty="0"/>
          </a:p>
        </p:txBody>
      </p:sp>
      <p:sp>
        <p:nvSpPr>
          <p:cNvPr id="5" name="Title 4">
            <a:extLst>
              <a:ext uri="{FF2B5EF4-FFF2-40B4-BE49-F238E27FC236}">
                <a16:creationId xmlns:a16="http://schemas.microsoft.com/office/drawing/2014/main" id="{6C0E6D65-D424-2DEA-0D56-399746F8F3D0}"/>
              </a:ext>
            </a:extLst>
          </p:cNvPr>
          <p:cNvSpPr>
            <a:spLocks noGrp="1"/>
          </p:cNvSpPr>
          <p:nvPr>
            <p:ph type="title"/>
          </p:nvPr>
        </p:nvSpPr>
        <p:spPr>
          <a:xfrm>
            <a:off x="771525" y="257176"/>
            <a:ext cx="10582275" cy="928688"/>
          </a:xfrm>
        </p:spPr>
        <p:txBody>
          <a:bodyPr>
            <a:normAutofit fontScale="90000"/>
          </a:bodyPr>
          <a:lstStyle/>
          <a:p>
            <a:pPr algn="ctr"/>
            <a:r>
              <a:rPr lang="en-US" b="1" dirty="0"/>
              <a:t>The Foundation: Data Gathering</a:t>
            </a:r>
            <a:br>
              <a:rPr lang="en-US" dirty="0"/>
            </a:br>
            <a:endParaRPr lang="en-AE" dirty="0"/>
          </a:p>
        </p:txBody>
      </p:sp>
    </p:spTree>
    <p:extLst>
      <p:ext uri="{BB962C8B-B14F-4D97-AF65-F5344CB8AC3E}">
        <p14:creationId xmlns:p14="http://schemas.microsoft.com/office/powerpoint/2010/main" val="353055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3CEC6-409A-E545-1D75-4270CC31A9C5}"/>
              </a:ext>
            </a:extLst>
          </p:cNvPr>
          <p:cNvSpPr>
            <a:spLocks noGrp="1"/>
          </p:cNvSpPr>
          <p:nvPr>
            <p:ph idx="1"/>
          </p:nvPr>
        </p:nvSpPr>
        <p:spPr>
          <a:xfrm>
            <a:off x="200025" y="1314449"/>
            <a:ext cx="11487150" cy="4862513"/>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OBJECTIVE: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Our aim is to explore and profile the collected data to uncover patterns, trends, and anomalies.</a:t>
            </a:r>
          </a:p>
          <a:p>
            <a:pPr marL="0" indent="0">
              <a:buNone/>
            </a:pPr>
            <a:r>
              <a:rPr lang="en-US" sz="2000" b="1" dirty="0">
                <a:latin typeface="Times New Roman" panose="02020603050405020304" pitchFamily="18" charset="0"/>
                <a:cs typeface="Times New Roman" panose="02020603050405020304" pitchFamily="18" charset="0"/>
              </a:rPr>
              <a:t>IMPORTANCE: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Understanding the data is essential for accurate analysis. It helps prevent misinterpretations and ensures the reliability of our conclusions.</a:t>
            </a:r>
          </a:p>
          <a:p>
            <a:pPr marL="0" indent="0">
              <a:buNone/>
            </a:pPr>
            <a:r>
              <a:rPr lang="en-US" sz="2000" b="1" dirty="0">
                <a:latin typeface="Times New Roman" panose="02020603050405020304" pitchFamily="18" charset="0"/>
                <a:cs typeface="Times New Roman" panose="02020603050405020304" pitchFamily="18" charset="0"/>
              </a:rPr>
              <a:t>KEY STEPS:</a:t>
            </a: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b="1" dirty="0">
                <a:latin typeface="Times New Roman" panose="02020603050405020304" pitchFamily="18" charset="0"/>
                <a:cs typeface="Times New Roman" panose="02020603050405020304" pitchFamily="18" charset="0"/>
              </a:rPr>
              <a:t>Data Profiling:</a:t>
            </a:r>
            <a:r>
              <a:rPr lang="en-US" sz="2000" dirty="0">
                <a:latin typeface="Times New Roman" panose="02020603050405020304" pitchFamily="18" charset="0"/>
                <a:cs typeface="Times New Roman" panose="02020603050405020304" pitchFamily="18" charset="0"/>
              </a:rPr>
              <a:t> Summarize the key characteristics of the data to understand its structure and content.</a:t>
            </a:r>
          </a:p>
          <a:p>
            <a:pPr>
              <a:buFont typeface="+mj-lt"/>
              <a:buAutoNum type="arabicPeriod"/>
            </a:pPr>
            <a:r>
              <a:rPr lang="en-US" sz="2000" b="1" dirty="0">
                <a:latin typeface="Times New Roman" panose="02020603050405020304" pitchFamily="18" charset="0"/>
                <a:cs typeface="Times New Roman" panose="02020603050405020304" pitchFamily="18" charset="0"/>
              </a:rPr>
              <a:t>Exploratory Data Analysis (EDA):</a:t>
            </a:r>
            <a:r>
              <a:rPr lang="en-US" sz="2000" dirty="0">
                <a:latin typeface="Times New Roman" panose="02020603050405020304" pitchFamily="18" charset="0"/>
                <a:cs typeface="Times New Roman" panose="02020603050405020304" pitchFamily="18" charset="0"/>
              </a:rPr>
              <a:t> Use visualizations to examine data distributions, correlations, and identify outliers.</a:t>
            </a:r>
          </a:p>
          <a:p>
            <a:pPr>
              <a:buFont typeface="+mj-lt"/>
              <a:buAutoNum type="arabicPeriod"/>
            </a:pPr>
            <a:r>
              <a:rPr lang="en-US" sz="2000" b="1" dirty="0">
                <a:latin typeface="Times New Roman" panose="02020603050405020304" pitchFamily="18" charset="0"/>
                <a:cs typeface="Times New Roman" panose="02020603050405020304" pitchFamily="18" charset="0"/>
              </a:rPr>
              <a:t>Identify Missing or Inconsistent Data:</a:t>
            </a:r>
            <a:r>
              <a:rPr lang="en-US" sz="2000" dirty="0">
                <a:latin typeface="Times New Roman" panose="02020603050405020304" pitchFamily="18" charset="0"/>
                <a:cs typeface="Times New Roman" panose="02020603050405020304" pitchFamily="18" charset="0"/>
              </a:rPr>
              <a:t> Detect any gaps or inconsistencies in the dataset that need addressing.</a:t>
            </a:r>
          </a:p>
          <a:p>
            <a:pPr marL="0" indent="0">
              <a:buNone/>
            </a:pPr>
            <a:r>
              <a:rPr lang="en-US" sz="2000" b="1" dirty="0">
                <a:latin typeface="Times New Roman" panose="02020603050405020304" pitchFamily="18" charset="0"/>
                <a:cs typeface="Times New Roman" panose="02020603050405020304" pitchFamily="18" charset="0"/>
              </a:rPr>
              <a:t>IMPACT: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thorough understanding of the data ensures that our analysis is grounded in accurate assumptions, leading to more reliable and actionable insights.</a:t>
            </a:r>
          </a:p>
          <a:p>
            <a:pPr marL="0" indent="0">
              <a:buNone/>
            </a:pPr>
            <a:endParaRPr lang="en-AE" sz="24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6C0E6D65-D424-2DEA-0D56-399746F8F3D0}"/>
              </a:ext>
            </a:extLst>
          </p:cNvPr>
          <p:cNvSpPr>
            <a:spLocks noGrp="1"/>
          </p:cNvSpPr>
          <p:nvPr>
            <p:ph type="title"/>
          </p:nvPr>
        </p:nvSpPr>
        <p:spPr>
          <a:xfrm>
            <a:off x="771525" y="257176"/>
            <a:ext cx="10582275" cy="928688"/>
          </a:xfrm>
        </p:spPr>
        <p:txBody>
          <a:bodyPr>
            <a:normAutofit fontScale="90000"/>
          </a:bodyPr>
          <a:lstStyle/>
          <a:p>
            <a:pPr algn="ctr"/>
            <a:r>
              <a:rPr lang="en-US" b="1" dirty="0"/>
              <a:t>Decoding the Dataset: Data Understanding</a:t>
            </a:r>
            <a:br>
              <a:rPr lang="en-US" dirty="0"/>
            </a:br>
            <a:endParaRPr lang="en-AE" dirty="0"/>
          </a:p>
        </p:txBody>
      </p:sp>
    </p:spTree>
    <p:extLst>
      <p:ext uri="{BB962C8B-B14F-4D97-AF65-F5344CB8AC3E}">
        <p14:creationId xmlns:p14="http://schemas.microsoft.com/office/powerpoint/2010/main" val="271010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3CEC6-409A-E545-1D75-4270CC31A9C5}"/>
              </a:ext>
            </a:extLst>
          </p:cNvPr>
          <p:cNvSpPr>
            <a:spLocks noGrp="1"/>
          </p:cNvSpPr>
          <p:nvPr>
            <p:ph idx="1"/>
          </p:nvPr>
        </p:nvSpPr>
        <p:spPr>
          <a:xfrm>
            <a:off x="200025" y="1443037"/>
            <a:ext cx="11487150" cy="4986337"/>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Objective: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Our goal here is to apply statistical techniques to extract meaningful patterns and trends from the data we've gathered.</a:t>
            </a:r>
          </a:p>
          <a:p>
            <a:pPr marL="0" indent="0">
              <a:buNone/>
            </a:pPr>
            <a:r>
              <a:rPr lang="en-US" sz="1800" b="1" dirty="0">
                <a:latin typeface="Times New Roman" panose="02020603050405020304" pitchFamily="18" charset="0"/>
                <a:cs typeface="Times New Roman" panose="02020603050405020304" pitchFamily="18" charset="0"/>
              </a:rPr>
              <a:t>Importance: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This stage is where we transform raw data into actionable insights. It's crucial because these insights will drive our decisions and strategies.</a:t>
            </a:r>
          </a:p>
          <a:p>
            <a:pPr marL="0" indent="0">
              <a:buNone/>
            </a:pPr>
            <a:r>
              <a:rPr lang="en-US" sz="1800" b="1" dirty="0">
                <a:latin typeface="Times New Roman" panose="02020603050405020304" pitchFamily="18" charset="0"/>
                <a:cs typeface="Times New Roman" panose="02020603050405020304" pitchFamily="18" charset="0"/>
              </a:rPr>
              <a:t>Key Steps:</a:t>
            </a:r>
            <a:endParaRPr lang="en-US" sz="1800" dirty="0">
              <a:latin typeface="Times New Roman" panose="02020603050405020304" pitchFamily="18" charset="0"/>
              <a:cs typeface="Times New Roman" panose="02020603050405020304" pitchFamily="18" charset="0"/>
            </a:endParaRPr>
          </a:p>
          <a:p>
            <a:pPr>
              <a:buFont typeface="+mj-lt"/>
              <a:buAutoNum type="arabicPeriod"/>
            </a:pPr>
            <a:r>
              <a:rPr lang="en-US" sz="1800" b="1" dirty="0">
                <a:latin typeface="Times New Roman" panose="02020603050405020304" pitchFamily="18" charset="0"/>
                <a:cs typeface="Times New Roman" panose="02020603050405020304" pitchFamily="18" charset="0"/>
              </a:rPr>
              <a:t>Choose Appropriate Statistical Methods:</a:t>
            </a:r>
            <a:r>
              <a:rPr lang="en-US" sz="1800" dirty="0">
                <a:latin typeface="Times New Roman" panose="02020603050405020304" pitchFamily="18" charset="0"/>
                <a:cs typeface="Times New Roman" panose="02020603050405020304" pitchFamily="18" charset="0"/>
              </a:rPr>
              <a:t> Select suitable techniques such as regression or clustering based on our data and objectives.</a:t>
            </a:r>
          </a:p>
          <a:p>
            <a:pPr>
              <a:buFont typeface="+mj-lt"/>
              <a:buAutoNum type="arabicPeriod"/>
            </a:pPr>
            <a:r>
              <a:rPr lang="en-US" sz="1800" b="1" dirty="0">
                <a:latin typeface="Times New Roman" panose="02020603050405020304" pitchFamily="18" charset="0"/>
                <a:cs typeface="Times New Roman" panose="02020603050405020304" pitchFamily="18" charset="0"/>
              </a:rPr>
              <a:t>Analyze Data:</a:t>
            </a:r>
            <a:r>
              <a:rPr lang="en-US" sz="1800" dirty="0">
                <a:latin typeface="Times New Roman" panose="02020603050405020304" pitchFamily="18" charset="0"/>
                <a:cs typeface="Times New Roman" panose="02020603050405020304" pitchFamily="18" charset="0"/>
              </a:rPr>
              <a:t> Dive into the data to uncover trends, correlations, and causations that reveal how variables are related.</a:t>
            </a:r>
          </a:p>
          <a:p>
            <a:pPr>
              <a:buFont typeface="+mj-lt"/>
              <a:buAutoNum type="arabicPeriod"/>
            </a:pPr>
            <a:r>
              <a:rPr lang="en-US" sz="1800" b="1" dirty="0">
                <a:latin typeface="Times New Roman" panose="02020603050405020304" pitchFamily="18" charset="0"/>
                <a:cs typeface="Times New Roman" panose="02020603050405020304" pitchFamily="18" charset="0"/>
              </a:rPr>
              <a:t>Interpret Results:</a:t>
            </a:r>
            <a:r>
              <a:rPr lang="en-US" sz="1800" dirty="0">
                <a:latin typeface="Times New Roman" panose="02020603050405020304" pitchFamily="18" charset="0"/>
                <a:cs typeface="Times New Roman" panose="02020603050405020304" pitchFamily="18" charset="0"/>
              </a:rPr>
              <a:t> Relate the findings back to the problem or business objective to ensure our insights are relevant and actionable.</a:t>
            </a:r>
          </a:p>
          <a:p>
            <a:pPr marL="0" indent="0">
              <a:buNone/>
            </a:pPr>
            <a:r>
              <a:rPr lang="en-US" sz="1800" b="1" dirty="0">
                <a:latin typeface="Times New Roman" panose="02020603050405020304" pitchFamily="18" charset="0"/>
                <a:cs typeface="Times New Roman" panose="02020603050405020304" pitchFamily="18" charset="0"/>
              </a:rPr>
              <a:t>Impact: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Effective analysis and interpretation empower organizations to make informed, data-driven decisions. This process can significantly impact outcomes and drive success.</a:t>
            </a:r>
          </a:p>
          <a:p>
            <a:pPr marL="0" indent="0">
              <a:buNone/>
            </a:pPr>
            <a:endParaRPr lang="en-AE" sz="18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6C0E6D65-D424-2DEA-0D56-399746F8F3D0}"/>
              </a:ext>
            </a:extLst>
          </p:cNvPr>
          <p:cNvSpPr>
            <a:spLocks noGrp="1"/>
          </p:cNvSpPr>
          <p:nvPr>
            <p:ph type="title"/>
          </p:nvPr>
        </p:nvSpPr>
        <p:spPr>
          <a:xfrm>
            <a:off x="771525" y="257176"/>
            <a:ext cx="10582275" cy="928688"/>
          </a:xfrm>
        </p:spPr>
        <p:txBody>
          <a:bodyPr>
            <a:normAutofit fontScale="90000"/>
          </a:bodyPr>
          <a:lstStyle/>
          <a:p>
            <a:pPr algn="ctr"/>
            <a:r>
              <a:rPr lang="en-US" b="1" dirty="0"/>
              <a:t>Turning Data into Insights: Analysis &amp; Interpretation</a:t>
            </a:r>
            <a:endParaRPr lang="en-AE" b="1" dirty="0"/>
          </a:p>
        </p:txBody>
      </p:sp>
    </p:spTree>
    <p:extLst>
      <p:ext uri="{BB962C8B-B14F-4D97-AF65-F5344CB8AC3E}">
        <p14:creationId xmlns:p14="http://schemas.microsoft.com/office/powerpoint/2010/main" val="4116449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3CEC6-409A-E545-1D75-4270CC31A9C5}"/>
              </a:ext>
            </a:extLst>
          </p:cNvPr>
          <p:cNvSpPr>
            <a:spLocks noGrp="1"/>
          </p:cNvSpPr>
          <p:nvPr>
            <p:ph idx="1"/>
          </p:nvPr>
        </p:nvSpPr>
        <p:spPr>
          <a:xfrm>
            <a:off x="200025" y="1443037"/>
            <a:ext cx="11487150" cy="4986337"/>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Objective: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Our aim is to present the analyzed data in a clear, concise, and visually engaging way.</a:t>
            </a:r>
          </a:p>
          <a:p>
            <a:pPr marL="0" indent="0">
              <a:buNone/>
            </a:pPr>
            <a:r>
              <a:rPr lang="en-US" sz="2000" b="1" dirty="0">
                <a:latin typeface="Times New Roman" panose="02020603050405020304" pitchFamily="18" charset="0"/>
                <a:cs typeface="Times New Roman" panose="02020603050405020304" pitchFamily="18" charset="0"/>
              </a:rPr>
              <a:t>Importance: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Effective presentation is crucial because it transforms complex data into understandable insights that can be easily acted upon.</a:t>
            </a:r>
          </a:p>
          <a:p>
            <a:pPr marL="0" indent="0">
              <a:buNone/>
            </a:pPr>
            <a:r>
              <a:rPr lang="en-US" sz="2000" b="1" dirty="0">
                <a:latin typeface="Times New Roman" panose="02020603050405020304" pitchFamily="18" charset="0"/>
                <a:cs typeface="Times New Roman" panose="02020603050405020304" pitchFamily="18" charset="0"/>
              </a:rPr>
              <a:t>Key Steps:</a:t>
            </a: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b="1" dirty="0">
                <a:latin typeface="Times New Roman" panose="02020603050405020304" pitchFamily="18" charset="0"/>
                <a:cs typeface="Times New Roman" panose="02020603050405020304" pitchFamily="18" charset="0"/>
              </a:rPr>
              <a:t>Choose the Right Visualization Tools:</a:t>
            </a:r>
            <a:r>
              <a:rPr lang="en-US" sz="2000" dirty="0">
                <a:latin typeface="Times New Roman" panose="02020603050405020304" pitchFamily="18" charset="0"/>
                <a:cs typeface="Times New Roman" panose="02020603050405020304" pitchFamily="18" charset="0"/>
              </a:rPr>
              <a:t> Select appropriate tools such as charts, graphs, or dashboards to best represent the data.</a:t>
            </a:r>
          </a:p>
          <a:p>
            <a:pPr>
              <a:buFont typeface="+mj-lt"/>
              <a:buAutoNum type="arabicPeriod"/>
            </a:pPr>
            <a:r>
              <a:rPr lang="en-US" sz="2000" b="1" dirty="0">
                <a:latin typeface="Times New Roman" panose="02020603050405020304" pitchFamily="18" charset="0"/>
                <a:cs typeface="Times New Roman" panose="02020603050405020304" pitchFamily="18" charset="0"/>
              </a:rPr>
              <a:t>Simplify Complex Data:</a:t>
            </a:r>
            <a:r>
              <a:rPr lang="en-US" sz="2000" dirty="0">
                <a:latin typeface="Times New Roman" panose="02020603050405020304" pitchFamily="18" charset="0"/>
                <a:cs typeface="Times New Roman" panose="02020603050405020304" pitchFamily="18" charset="0"/>
              </a:rPr>
              <a:t> Break down complex information into digestible formats that are easy to understand.</a:t>
            </a:r>
          </a:p>
          <a:p>
            <a:pPr>
              <a:buFont typeface="+mj-lt"/>
              <a:buAutoNum type="arabicPeriod"/>
            </a:pPr>
            <a:r>
              <a:rPr lang="en-US" sz="2000" b="1" dirty="0">
                <a:latin typeface="Times New Roman" panose="02020603050405020304" pitchFamily="18" charset="0"/>
                <a:cs typeface="Times New Roman" panose="02020603050405020304" pitchFamily="18" charset="0"/>
              </a:rPr>
              <a:t>Tailor Presentations to the Audience:</a:t>
            </a:r>
            <a:r>
              <a:rPr lang="en-US" sz="2000" dirty="0">
                <a:latin typeface="Times New Roman" panose="02020603050405020304" pitchFamily="18" charset="0"/>
                <a:cs typeface="Times New Roman" panose="02020603050405020304" pitchFamily="18" charset="0"/>
              </a:rPr>
              <a:t> Adapt the presentation to suit the audience’s level of understanding to ensure the insights are effectively communicated.</a:t>
            </a:r>
          </a:p>
          <a:p>
            <a:pPr marL="0" indent="0">
              <a:buNone/>
            </a:pPr>
            <a:r>
              <a:rPr lang="en-US" sz="2000" b="1" dirty="0">
                <a:latin typeface="Times New Roman" panose="02020603050405020304" pitchFamily="18" charset="0"/>
                <a:cs typeface="Times New Roman" panose="02020603050405020304" pitchFamily="18" charset="0"/>
              </a:rPr>
              <a:t>Impact: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Clear data presentation ensures that insights are not only understood but also inspire action. This makes data-driven strategies actionable and impactful.</a:t>
            </a:r>
          </a:p>
          <a:p>
            <a:pPr marL="0" indent="0">
              <a:buNone/>
            </a:pPr>
            <a:endParaRPr lang="en-AE" sz="20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6C0E6D65-D424-2DEA-0D56-399746F8F3D0}"/>
              </a:ext>
            </a:extLst>
          </p:cNvPr>
          <p:cNvSpPr>
            <a:spLocks noGrp="1"/>
          </p:cNvSpPr>
          <p:nvPr>
            <p:ph type="title"/>
          </p:nvPr>
        </p:nvSpPr>
        <p:spPr>
          <a:xfrm>
            <a:off x="771525" y="257176"/>
            <a:ext cx="10582275" cy="928688"/>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Communicating Insights: Data Presentation</a:t>
            </a:r>
            <a:endParaRPr lang="en-AE"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257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pink gradient&#10;&#10;Description automatically generated">
            <a:extLst>
              <a:ext uri="{FF2B5EF4-FFF2-40B4-BE49-F238E27FC236}">
                <a16:creationId xmlns:a16="http://schemas.microsoft.com/office/drawing/2014/main" id="{9AB64AFD-DE2E-3D2C-0973-6D8B063BC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pic>
        <p:nvPicPr>
          <p:cNvPr id="3" name="Picture 2">
            <a:extLst>
              <a:ext uri="{FF2B5EF4-FFF2-40B4-BE49-F238E27FC236}">
                <a16:creationId xmlns:a16="http://schemas.microsoft.com/office/drawing/2014/main" id="{53F93860-E159-47F8-D08C-B84E679A22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250" y="1052052"/>
            <a:ext cx="11163890" cy="55257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TextBox 6">
            <a:extLst>
              <a:ext uri="{FF2B5EF4-FFF2-40B4-BE49-F238E27FC236}">
                <a16:creationId xmlns:a16="http://schemas.microsoft.com/office/drawing/2014/main" id="{058C8B17-0369-F0D5-D786-C5CA6358C353}"/>
              </a:ext>
            </a:extLst>
          </p:cNvPr>
          <p:cNvSpPr txBox="1"/>
          <p:nvPr/>
        </p:nvSpPr>
        <p:spPr>
          <a:xfrm>
            <a:off x="4277032" y="278108"/>
            <a:ext cx="617465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Population and Sample</a:t>
            </a:r>
          </a:p>
        </p:txBody>
      </p:sp>
    </p:spTree>
    <p:extLst>
      <p:ext uri="{BB962C8B-B14F-4D97-AF65-F5344CB8AC3E}">
        <p14:creationId xmlns:p14="http://schemas.microsoft.com/office/powerpoint/2010/main" val="3328057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105BD7D2-D77B-7970-DDB7-6CF4865FB699}"/>
              </a:ext>
            </a:extLst>
          </p:cNvPr>
          <p:cNvPicPr>
            <a:picLocks noChangeAspect="1"/>
          </p:cNvPicPr>
          <p:nvPr/>
        </p:nvPicPr>
        <p:blipFill>
          <a:blip r:embed="rId2">
            <a:extLst>
              <a:ext uri="{28A0092B-C50C-407E-A947-70E740481C1C}">
                <a14:useLocalDpi xmlns:a14="http://schemas.microsoft.com/office/drawing/2010/main" val="0"/>
              </a:ext>
            </a:extLst>
          </a:blip>
          <a:srcRect l="3074" r="3074"/>
          <a:stretch/>
        </p:blipFill>
        <p:spPr>
          <a:xfrm>
            <a:off x="703182" y="1650011"/>
            <a:ext cx="4777381" cy="338823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91A2F009-724D-D9AD-C442-BA25037489E3}"/>
              </a:ext>
            </a:extLst>
          </p:cNvPr>
          <p:cNvSpPr txBox="1"/>
          <p:nvPr/>
        </p:nvSpPr>
        <p:spPr>
          <a:xfrm>
            <a:off x="5796398" y="2036598"/>
            <a:ext cx="5769077" cy="4407157"/>
          </a:xfrm>
          <a:prstGeom prst="rect">
            <a:avLst/>
          </a:prstGeom>
        </p:spPr>
        <p:txBody>
          <a:bodyPr vert="horz" lIns="91440" tIns="45720" rIns="91440" bIns="45720" rtlCol="0">
            <a:normAutofit/>
          </a:bodyPr>
          <a:lstStyle/>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 census collects data from everyone in a specific population.</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Examples</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Includes national elections, decennial censuses, and detailed surveys.</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Complete Data</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Provides information on every individual, giving the most accurate results.</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Cost and Time</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It can be expensive and time-consuming but delivers the most thorough insights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A9311989-782B-BEDD-5BF3-CF449ECE8365}"/>
              </a:ext>
            </a:extLst>
          </p:cNvPr>
          <p:cNvSpPr txBox="1"/>
          <p:nvPr/>
        </p:nvSpPr>
        <p:spPr>
          <a:xfrm>
            <a:off x="4831392" y="50184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sng" strike="noStrike" kern="1200" cap="none" spc="0" normalizeH="0" baseline="0" noProof="0" dirty="0">
                <a:ln>
                  <a:noFill/>
                </a:ln>
                <a:solidFill>
                  <a:srgbClr val="0F9ED5">
                    <a:lumMod val="75000"/>
                  </a:srgbClr>
                </a:solidFill>
                <a:effectLst/>
                <a:uLnTx/>
                <a:uFillTx/>
                <a:latin typeface="Times New Roman" panose="02020603050405020304" pitchFamily="18" charset="0"/>
                <a:ea typeface="+mn-ea"/>
                <a:cs typeface="Times New Roman" panose="02020603050405020304" pitchFamily="18" charset="0"/>
              </a:rPr>
              <a:t>Census</a:t>
            </a:r>
          </a:p>
        </p:txBody>
      </p:sp>
    </p:spTree>
    <p:extLst>
      <p:ext uri="{BB962C8B-B14F-4D97-AF65-F5344CB8AC3E}">
        <p14:creationId xmlns:p14="http://schemas.microsoft.com/office/powerpoint/2010/main" val="356279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etal object&#10;&#10;Description automatically generated">
            <a:extLst>
              <a:ext uri="{FF2B5EF4-FFF2-40B4-BE49-F238E27FC236}">
                <a16:creationId xmlns:a16="http://schemas.microsoft.com/office/drawing/2014/main" id="{1A663817-3FC8-B4FA-80B0-41AA70A650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4" y="335034"/>
            <a:ext cx="2818226" cy="2065265"/>
          </a:xfrm>
        </p:spPr>
      </p:pic>
      <p:pic>
        <p:nvPicPr>
          <p:cNvPr id="7" name="Picture 6" descr="A drawing of a plane with red spots&#10;&#10;Description automatically generated">
            <a:extLst>
              <a:ext uri="{FF2B5EF4-FFF2-40B4-BE49-F238E27FC236}">
                <a16:creationId xmlns:a16="http://schemas.microsoft.com/office/drawing/2014/main" id="{5E706B21-A586-4266-7227-347F4A5C5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794" y="2581803"/>
            <a:ext cx="2903581" cy="2138478"/>
          </a:xfrm>
          <a:prstGeom prst="rect">
            <a:avLst/>
          </a:prstGeom>
        </p:spPr>
      </p:pic>
      <p:sp>
        <p:nvSpPr>
          <p:cNvPr id="8" name="TextBox 7">
            <a:extLst>
              <a:ext uri="{FF2B5EF4-FFF2-40B4-BE49-F238E27FC236}">
                <a16:creationId xmlns:a16="http://schemas.microsoft.com/office/drawing/2014/main" id="{D0E81592-D84F-D297-E1AC-CE9800727DD0}"/>
              </a:ext>
            </a:extLst>
          </p:cNvPr>
          <p:cNvSpPr txBox="1"/>
          <p:nvPr/>
        </p:nvSpPr>
        <p:spPr>
          <a:xfrm>
            <a:off x="3600450" y="335034"/>
            <a:ext cx="8162926"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Wald’s </a:t>
            </a:r>
            <a:r>
              <a:rPr lang="en-US" sz="2800" b="1" dirty="0">
                <a:solidFill>
                  <a:srgbClr val="FFC000"/>
                </a:solidFill>
                <a:latin typeface="Times New Roman" panose="02020603050405020304" pitchFamily="18" charset="0"/>
                <a:cs typeface="Times New Roman" panose="02020603050405020304" pitchFamily="18" charset="0"/>
              </a:rPr>
              <a:t>insight</a:t>
            </a:r>
            <a:r>
              <a:rPr lang="en-US" sz="2800" dirty="0">
                <a:latin typeface="Times New Roman" panose="02020603050405020304" pitchFamily="18" charset="0"/>
                <a:cs typeface="Times New Roman" panose="02020603050405020304" pitchFamily="18" charset="0"/>
              </a:rPr>
              <a:t> saved many </a:t>
            </a:r>
            <a:r>
              <a:rPr lang="en-US" sz="2800" b="1" dirty="0">
                <a:latin typeface="Times New Roman" panose="02020603050405020304" pitchFamily="18" charset="0"/>
                <a:cs typeface="Times New Roman" panose="02020603050405020304" pitchFamily="18" charset="0"/>
              </a:rPr>
              <a:t>lives</a:t>
            </a:r>
            <a:r>
              <a:rPr lang="en-US" sz="2800" dirty="0">
                <a:latin typeface="Times New Roman" panose="02020603050405020304" pitchFamily="18" charset="0"/>
                <a:cs typeface="Times New Roman" panose="02020603050405020304" pitchFamily="18" charset="0"/>
              </a:rPr>
              <a:t> because it helped the military protect their planes more effectively. His work shows how </a:t>
            </a:r>
            <a:r>
              <a:rPr lang="en-US" sz="2800" b="1" dirty="0">
                <a:solidFill>
                  <a:schemeClr val="accent2">
                    <a:lumMod val="75000"/>
                  </a:schemeClr>
                </a:solidFill>
                <a:latin typeface="Times New Roman" panose="02020603050405020304" pitchFamily="18" charset="0"/>
                <a:cs typeface="Times New Roman" panose="02020603050405020304" pitchFamily="18" charset="0"/>
              </a:rPr>
              <a:t>looking at a problem differently</a:t>
            </a: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 </a:t>
            </a:r>
            <a:r>
              <a:rPr lang="en-US" sz="2800" b="1" dirty="0">
                <a:solidFill>
                  <a:srgbClr val="FFC000"/>
                </a:solidFill>
                <a:latin typeface="Times New Roman" panose="02020603050405020304" pitchFamily="18" charset="0"/>
                <a:cs typeface="Times New Roman" panose="02020603050405020304" pitchFamily="18" charset="0"/>
              </a:rPr>
              <a:t>questioning assumptions</a:t>
            </a:r>
            <a:r>
              <a:rPr lang="en-US" sz="2800" dirty="0">
                <a:latin typeface="Times New Roman" panose="02020603050405020304" pitchFamily="18" charset="0"/>
                <a:cs typeface="Times New Roman" panose="02020603050405020304" pitchFamily="18" charset="0"/>
              </a:rPr>
              <a:t>, can lead to better </a:t>
            </a:r>
            <a:r>
              <a:rPr lang="en-US" sz="2800" b="1" dirty="0">
                <a:latin typeface="Times New Roman" panose="02020603050405020304" pitchFamily="18" charset="0"/>
                <a:cs typeface="Times New Roman" panose="02020603050405020304" pitchFamily="18" charset="0"/>
              </a:rPr>
              <a:t>solutions</a:t>
            </a:r>
            <a:r>
              <a:rPr lang="en-US" sz="2800" dirty="0">
                <a:latin typeface="Times New Roman" panose="02020603050405020304" pitchFamily="18" charset="0"/>
                <a:cs typeface="Times New Roman" panose="02020603050405020304" pitchFamily="18" charset="0"/>
              </a:rPr>
              <a:t>. </a:t>
            </a:r>
            <a:endParaRPr lang="en-AE" sz="2800" dirty="0">
              <a:latin typeface="Times New Roman" panose="02020603050405020304" pitchFamily="18" charset="0"/>
              <a:cs typeface="Times New Roman" panose="02020603050405020304" pitchFamily="18" charset="0"/>
            </a:endParaRPr>
          </a:p>
        </p:txBody>
      </p:sp>
      <p:pic>
        <p:nvPicPr>
          <p:cNvPr id="11" name="Picture 10" descr="A drawing of airplanes and formulas&#10;&#10;Description automatically generated with medium confidence">
            <a:extLst>
              <a:ext uri="{FF2B5EF4-FFF2-40B4-BE49-F238E27FC236}">
                <a16:creationId xmlns:a16="http://schemas.microsoft.com/office/drawing/2014/main" id="{02E437A7-0B19-0A80-600D-7080FDCB13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4" y="2686049"/>
            <a:ext cx="2818226" cy="3953127"/>
          </a:xfrm>
          <a:prstGeom prst="rect">
            <a:avLst/>
          </a:prstGeom>
        </p:spPr>
      </p:pic>
      <p:sp>
        <p:nvSpPr>
          <p:cNvPr id="13" name="TextBox 12">
            <a:extLst>
              <a:ext uri="{FF2B5EF4-FFF2-40B4-BE49-F238E27FC236}">
                <a16:creationId xmlns:a16="http://schemas.microsoft.com/office/drawing/2014/main" id="{52767B53-D6E0-D873-B7F1-02411CD9443F}"/>
              </a:ext>
            </a:extLst>
          </p:cNvPr>
          <p:cNvSpPr txBox="1"/>
          <p:nvPr/>
        </p:nvSpPr>
        <p:spPr>
          <a:xfrm>
            <a:off x="3600449" y="2686049"/>
            <a:ext cx="4777431" cy="221599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This concept is called "</a:t>
            </a:r>
            <a:r>
              <a:rPr lang="en-US" sz="2400" b="1" dirty="0">
                <a:solidFill>
                  <a:schemeClr val="accent6">
                    <a:lumMod val="50000"/>
                  </a:schemeClr>
                </a:solidFill>
                <a:latin typeface="Times New Roman" panose="02020603050405020304" pitchFamily="18" charset="0"/>
                <a:cs typeface="Times New Roman" panose="02020603050405020304" pitchFamily="18" charset="0"/>
              </a:rPr>
              <a:t>survivorship bias</a:t>
            </a:r>
            <a:r>
              <a:rPr lang="en-US" sz="2400" dirty="0">
                <a:solidFill>
                  <a:schemeClr val="accent6">
                    <a:lumMod val="50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where we often only see the </a:t>
            </a:r>
            <a:r>
              <a:rPr lang="en-US" sz="2400" b="1" dirty="0">
                <a:solidFill>
                  <a:schemeClr val="accent6">
                    <a:lumMod val="50000"/>
                  </a:schemeClr>
                </a:solidFill>
                <a:latin typeface="Times New Roman" panose="02020603050405020304" pitchFamily="18" charset="0"/>
                <a:cs typeface="Times New Roman" panose="02020603050405020304" pitchFamily="18" charset="0"/>
              </a:rPr>
              <a:t>survivors</a:t>
            </a:r>
            <a:r>
              <a:rPr lang="en-US" sz="2400" dirty="0">
                <a:latin typeface="Times New Roman" panose="02020603050405020304" pitchFamily="18" charset="0"/>
                <a:cs typeface="Times New Roman" panose="02020603050405020304" pitchFamily="18" charset="0"/>
              </a:rPr>
              <a:t> of a situation and overlook those that </a:t>
            </a:r>
            <a:r>
              <a:rPr lang="en-US" sz="2400" b="1" dirty="0">
                <a:solidFill>
                  <a:srgbClr val="FFC000"/>
                </a:solidFill>
                <a:latin typeface="Times New Roman" panose="02020603050405020304" pitchFamily="18" charset="0"/>
                <a:cs typeface="Times New Roman" panose="02020603050405020304" pitchFamily="18" charset="0"/>
              </a:rPr>
              <a:t>didn’t make it</a:t>
            </a:r>
            <a:r>
              <a:rPr lang="en-US" sz="2400" dirty="0">
                <a:latin typeface="Times New Roman" panose="02020603050405020304" pitchFamily="18" charset="0"/>
                <a:cs typeface="Times New Roman" panose="02020603050405020304" pitchFamily="18" charset="0"/>
              </a:rPr>
              <a:t>, which can lead to </a:t>
            </a:r>
            <a:r>
              <a:rPr lang="en-US" sz="2400" b="1" dirty="0">
                <a:solidFill>
                  <a:srgbClr val="FF0000"/>
                </a:solidFill>
                <a:latin typeface="Times New Roman" panose="02020603050405020304" pitchFamily="18" charset="0"/>
                <a:cs typeface="Times New Roman" panose="02020603050405020304" pitchFamily="18" charset="0"/>
              </a:rPr>
              <a:t>wrong conclusions</a:t>
            </a:r>
            <a:r>
              <a:rPr lang="en-US" sz="2400" dirty="0">
                <a:solidFill>
                  <a:srgbClr val="FF0000"/>
                </a:solidFill>
                <a:latin typeface="Times New Roman" panose="02020603050405020304" pitchFamily="18" charset="0"/>
                <a:cs typeface="Times New Roman" panose="02020603050405020304" pitchFamily="18" charset="0"/>
              </a:rPr>
              <a:t>.</a:t>
            </a:r>
          </a:p>
          <a:p>
            <a:endParaRPr lang="en-AE"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20594D0-0B16-42A0-2332-359BBF66D51C}"/>
              </a:ext>
            </a:extLst>
          </p:cNvPr>
          <p:cNvSpPr txBox="1"/>
          <p:nvPr/>
        </p:nvSpPr>
        <p:spPr>
          <a:xfrm>
            <a:off x="4102443" y="5271372"/>
            <a:ext cx="7660932" cy="1200329"/>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Wald's story</a:t>
            </a:r>
            <a:r>
              <a:rPr lang="en-US" sz="2400" dirty="0">
                <a:solidFill>
                  <a:schemeClr val="accent1">
                    <a:lumMod val="50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teaches us the importance of</a:t>
            </a:r>
            <a:r>
              <a:rPr lang="en-US" sz="2400" dirty="0">
                <a:solidFill>
                  <a:srgbClr val="FFFF00"/>
                </a:solidFill>
                <a:latin typeface="Times New Roman" panose="02020603050405020304" pitchFamily="18" charset="0"/>
                <a:cs typeface="Times New Roman" panose="02020603050405020304" pitchFamily="18" charset="0"/>
              </a:rPr>
              <a:t> </a:t>
            </a:r>
            <a:r>
              <a:rPr lang="en-US" sz="2400" b="1" dirty="0">
                <a:solidFill>
                  <a:srgbClr val="FFFF00"/>
                </a:solidFill>
                <a:latin typeface="Times New Roman" panose="02020603050405020304" pitchFamily="18" charset="0"/>
                <a:cs typeface="Times New Roman" panose="02020603050405020304" pitchFamily="18" charset="0"/>
              </a:rPr>
              <a:t>thinking critically</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not just focusing on the </a:t>
            </a:r>
            <a:r>
              <a:rPr lang="en-US" sz="2400" b="1" dirty="0">
                <a:solidFill>
                  <a:schemeClr val="accent2">
                    <a:lumMod val="50000"/>
                  </a:schemeClr>
                </a:solidFill>
                <a:latin typeface="Times New Roman" panose="02020603050405020304" pitchFamily="18" charset="0"/>
                <a:cs typeface="Times New Roman" panose="02020603050405020304" pitchFamily="18" charset="0"/>
              </a:rPr>
              <a:t>obvious</a:t>
            </a:r>
            <a:r>
              <a:rPr lang="en-US" sz="2400" dirty="0">
                <a:latin typeface="Times New Roman" panose="02020603050405020304" pitchFamily="18" charset="0"/>
                <a:cs typeface="Times New Roman" panose="02020603050405020304" pitchFamily="18" charset="0"/>
              </a:rPr>
              <a:t>, but also on </a:t>
            </a:r>
            <a:r>
              <a:rPr lang="en-US" sz="2400" b="1" dirty="0">
                <a:solidFill>
                  <a:schemeClr val="accent2">
                    <a:lumMod val="75000"/>
                  </a:schemeClr>
                </a:solidFill>
                <a:latin typeface="Times New Roman" panose="02020603050405020304" pitchFamily="18" charset="0"/>
                <a:cs typeface="Times New Roman" panose="02020603050405020304" pitchFamily="18" charset="0"/>
              </a:rPr>
              <a:t>what’s missing</a:t>
            </a:r>
            <a:r>
              <a:rPr lang="en-US" sz="2400" dirty="0">
                <a:latin typeface="Times New Roman" panose="02020603050405020304" pitchFamily="18" charset="0"/>
                <a:cs typeface="Times New Roman" panose="02020603050405020304" pitchFamily="18" charset="0"/>
              </a:rPr>
              <a:t>.</a:t>
            </a:r>
            <a:endParaRPr lang="en-AE"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68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7"/>
                                        </p:tgtEl>
                                      </p:cBhvr>
                                    </p:animEffect>
                                    <p:animScale>
                                      <p:cBhvr>
                                        <p:cTn id="20" dur="250" autoRev="1" fill="hold"/>
                                        <p:tgtEl>
                                          <p:spTgt spid="7"/>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wipe(down)">
                                      <p:cBhvr>
                                        <p:cTn id="25" dur="580">
                                          <p:stCondLst>
                                            <p:cond delay="0"/>
                                          </p:stCondLst>
                                        </p:cTn>
                                        <p:tgtEl>
                                          <p:spTgt spid="8">
                                            <p:txEl>
                                              <p:pRg st="0" end="0"/>
                                            </p:txEl>
                                          </p:spTgt>
                                        </p:tgtEl>
                                      </p:cBhvr>
                                    </p:animEffect>
                                    <p:anim calcmode="lin" valueType="num">
                                      <p:cBhvr>
                                        <p:cTn id="26"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8">
                                            <p:txEl>
                                              <p:pRg st="0" end="0"/>
                                            </p:txEl>
                                          </p:spTgt>
                                        </p:tgtEl>
                                      </p:cBhvr>
                                      <p:to x="100000" y="60000"/>
                                    </p:animScale>
                                    <p:animScale>
                                      <p:cBhvr>
                                        <p:cTn id="32" dur="166" decel="50000">
                                          <p:stCondLst>
                                            <p:cond delay="676"/>
                                          </p:stCondLst>
                                        </p:cTn>
                                        <p:tgtEl>
                                          <p:spTgt spid="8">
                                            <p:txEl>
                                              <p:pRg st="0" end="0"/>
                                            </p:txEl>
                                          </p:spTgt>
                                        </p:tgtEl>
                                      </p:cBhvr>
                                      <p:to x="100000" y="100000"/>
                                    </p:animScale>
                                    <p:animScale>
                                      <p:cBhvr>
                                        <p:cTn id="33" dur="26">
                                          <p:stCondLst>
                                            <p:cond delay="1312"/>
                                          </p:stCondLst>
                                        </p:cTn>
                                        <p:tgtEl>
                                          <p:spTgt spid="8">
                                            <p:txEl>
                                              <p:pRg st="0" end="0"/>
                                            </p:txEl>
                                          </p:spTgt>
                                        </p:tgtEl>
                                      </p:cBhvr>
                                      <p:to x="100000" y="80000"/>
                                    </p:animScale>
                                    <p:animScale>
                                      <p:cBhvr>
                                        <p:cTn id="34" dur="166" decel="50000">
                                          <p:stCondLst>
                                            <p:cond delay="1338"/>
                                          </p:stCondLst>
                                        </p:cTn>
                                        <p:tgtEl>
                                          <p:spTgt spid="8">
                                            <p:txEl>
                                              <p:pRg st="0" end="0"/>
                                            </p:txEl>
                                          </p:spTgt>
                                        </p:tgtEl>
                                      </p:cBhvr>
                                      <p:to x="100000" y="100000"/>
                                    </p:animScale>
                                    <p:animScale>
                                      <p:cBhvr>
                                        <p:cTn id="35" dur="26">
                                          <p:stCondLst>
                                            <p:cond delay="1642"/>
                                          </p:stCondLst>
                                        </p:cTn>
                                        <p:tgtEl>
                                          <p:spTgt spid="8">
                                            <p:txEl>
                                              <p:pRg st="0" end="0"/>
                                            </p:txEl>
                                          </p:spTgt>
                                        </p:tgtEl>
                                      </p:cBhvr>
                                      <p:to x="100000" y="90000"/>
                                    </p:animScale>
                                    <p:animScale>
                                      <p:cBhvr>
                                        <p:cTn id="36" dur="166" decel="50000">
                                          <p:stCondLst>
                                            <p:cond delay="1668"/>
                                          </p:stCondLst>
                                        </p:cTn>
                                        <p:tgtEl>
                                          <p:spTgt spid="8">
                                            <p:txEl>
                                              <p:pRg st="0" end="0"/>
                                            </p:txEl>
                                          </p:spTgt>
                                        </p:tgtEl>
                                      </p:cBhvr>
                                      <p:to x="100000" y="100000"/>
                                    </p:animScale>
                                    <p:animScale>
                                      <p:cBhvr>
                                        <p:cTn id="37" dur="26">
                                          <p:stCondLst>
                                            <p:cond delay="1808"/>
                                          </p:stCondLst>
                                        </p:cTn>
                                        <p:tgtEl>
                                          <p:spTgt spid="8">
                                            <p:txEl>
                                              <p:pRg st="0" end="0"/>
                                            </p:txEl>
                                          </p:spTgt>
                                        </p:tgtEl>
                                      </p:cBhvr>
                                      <p:to x="100000" y="95000"/>
                                    </p:animScale>
                                    <p:animScale>
                                      <p:cBhvr>
                                        <p:cTn id="38" dur="166" decel="50000">
                                          <p:stCondLst>
                                            <p:cond delay="1834"/>
                                          </p:stCondLst>
                                        </p:cTn>
                                        <p:tgtEl>
                                          <p:spTgt spid="8">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wipe(down)">
                                      <p:cBhvr>
                                        <p:cTn id="43" dur="580">
                                          <p:stCondLst>
                                            <p:cond delay="0"/>
                                          </p:stCondLst>
                                        </p:cTn>
                                        <p:tgtEl>
                                          <p:spTgt spid="13">
                                            <p:txEl>
                                              <p:pRg st="0" end="0"/>
                                            </p:txEl>
                                          </p:spTgt>
                                        </p:tgtEl>
                                      </p:cBhvr>
                                    </p:animEffect>
                                    <p:anim calcmode="lin" valueType="num">
                                      <p:cBhvr>
                                        <p:cTn id="44" dur="1822" tmFilter="0,0; 0.14,0.36; 0.43,0.73; 0.71,0.91; 1.0,1.0">
                                          <p:stCondLst>
                                            <p:cond delay="0"/>
                                          </p:stCondLst>
                                        </p:cTn>
                                        <p:tgtEl>
                                          <p:spTgt spid="13">
                                            <p:txEl>
                                              <p:pRg st="0" end="0"/>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3">
                                            <p:txEl>
                                              <p:pRg st="0" end="0"/>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3">
                                            <p:txEl>
                                              <p:pRg st="0" end="0"/>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3">
                                            <p:txEl>
                                              <p:pRg st="0" end="0"/>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3">
                                            <p:txEl>
                                              <p:pRg st="0" end="0"/>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3">
                                            <p:txEl>
                                              <p:pRg st="0" end="0"/>
                                            </p:txEl>
                                          </p:spTgt>
                                        </p:tgtEl>
                                      </p:cBhvr>
                                      <p:to x="100000" y="60000"/>
                                    </p:animScale>
                                    <p:animScale>
                                      <p:cBhvr>
                                        <p:cTn id="50" dur="166" decel="50000">
                                          <p:stCondLst>
                                            <p:cond delay="676"/>
                                          </p:stCondLst>
                                        </p:cTn>
                                        <p:tgtEl>
                                          <p:spTgt spid="13">
                                            <p:txEl>
                                              <p:pRg st="0" end="0"/>
                                            </p:txEl>
                                          </p:spTgt>
                                        </p:tgtEl>
                                      </p:cBhvr>
                                      <p:to x="100000" y="100000"/>
                                    </p:animScale>
                                    <p:animScale>
                                      <p:cBhvr>
                                        <p:cTn id="51" dur="26">
                                          <p:stCondLst>
                                            <p:cond delay="1312"/>
                                          </p:stCondLst>
                                        </p:cTn>
                                        <p:tgtEl>
                                          <p:spTgt spid="13">
                                            <p:txEl>
                                              <p:pRg st="0" end="0"/>
                                            </p:txEl>
                                          </p:spTgt>
                                        </p:tgtEl>
                                      </p:cBhvr>
                                      <p:to x="100000" y="80000"/>
                                    </p:animScale>
                                    <p:animScale>
                                      <p:cBhvr>
                                        <p:cTn id="52" dur="166" decel="50000">
                                          <p:stCondLst>
                                            <p:cond delay="1338"/>
                                          </p:stCondLst>
                                        </p:cTn>
                                        <p:tgtEl>
                                          <p:spTgt spid="13">
                                            <p:txEl>
                                              <p:pRg st="0" end="0"/>
                                            </p:txEl>
                                          </p:spTgt>
                                        </p:tgtEl>
                                      </p:cBhvr>
                                      <p:to x="100000" y="100000"/>
                                    </p:animScale>
                                    <p:animScale>
                                      <p:cBhvr>
                                        <p:cTn id="53" dur="26">
                                          <p:stCondLst>
                                            <p:cond delay="1642"/>
                                          </p:stCondLst>
                                        </p:cTn>
                                        <p:tgtEl>
                                          <p:spTgt spid="13">
                                            <p:txEl>
                                              <p:pRg st="0" end="0"/>
                                            </p:txEl>
                                          </p:spTgt>
                                        </p:tgtEl>
                                      </p:cBhvr>
                                      <p:to x="100000" y="90000"/>
                                    </p:animScale>
                                    <p:animScale>
                                      <p:cBhvr>
                                        <p:cTn id="54" dur="166" decel="50000">
                                          <p:stCondLst>
                                            <p:cond delay="1668"/>
                                          </p:stCondLst>
                                        </p:cTn>
                                        <p:tgtEl>
                                          <p:spTgt spid="13">
                                            <p:txEl>
                                              <p:pRg st="0" end="0"/>
                                            </p:txEl>
                                          </p:spTgt>
                                        </p:tgtEl>
                                      </p:cBhvr>
                                      <p:to x="100000" y="100000"/>
                                    </p:animScale>
                                    <p:animScale>
                                      <p:cBhvr>
                                        <p:cTn id="55" dur="26">
                                          <p:stCondLst>
                                            <p:cond delay="1808"/>
                                          </p:stCondLst>
                                        </p:cTn>
                                        <p:tgtEl>
                                          <p:spTgt spid="13">
                                            <p:txEl>
                                              <p:pRg st="0" end="0"/>
                                            </p:txEl>
                                          </p:spTgt>
                                        </p:tgtEl>
                                      </p:cBhvr>
                                      <p:to x="100000" y="95000"/>
                                    </p:animScale>
                                    <p:animScale>
                                      <p:cBhvr>
                                        <p:cTn id="56" dur="166" decel="50000">
                                          <p:stCondLst>
                                            <p:cond delay="1834"/>
                                          </p:stCondLst>
                                        </p:cTn>
                                        <p:tgtEl>
                                          <p:spTgt spid="13">
                                            <p:txEl>
                                              <p:pRg st="0" end="0"/>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9" presetClass="emph" presetSubtype="0" grpId="0" nodeType="clickEffect">
                                  <p:stCondLst>
                                    <p:cond delay="0"/>
                                  </p:stCondLst>
                                  <p:childTnLst>
                                    <p:set>
                                      <p:cBhvr>
                                        <p:cTn id="60" dur="indefinite"/>
                                        <p:tgtEl>
                                          <p:spTgt spid="15"/>
                                        </p:tgtEl>
                                        <p:attrNameLst>
                                          <p:attrName>style.opacity</p:attrName>
                                        </p:attrNameLst>
                                      </p:cBhvr>
                                      <p:to>
                                        <p:strVal val="0.5"/>
                                      </p:to>
                                    </p:set>
                                    <p:animEffect filter="image" prLst="opacity: 0.5">
                                      <p:cBhvr rctx="IE">
                                        <p:cTn id="61" dur="indefinite"/>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nodeType="clickEffect">
                                  <p:stCondLst>
                                    <p:cond delay="0"/>
                                  </p:stCondLst>
                                  <p:childTnLst>
                                    <p:set>
                                      <p:cBhvr>
                                        <p:cTn id="65" dur="1" fill="hold">
                                          <p:stCondLst>
                                            <p:cond delay="0"/>
                                          </p:stCondLst>
                                        </p:cTn>
                                        <p:tgtEl>
                                          <p:spTgt spid="15">
                                            <p:txEl>
                                              <p:pRg st="0" end="0"/>
                                            </p:txEl>
                                          </p:spTgt>
                                        </p:tgtEl>
                                        <p:attrNameLst>
                                          <p:attrName>style.visibility</p:attrName>
                                        </p:attrNameLst>
                                      </p:cBhvr>
                                      <p:to>
                                        <p:strVal val="visible"/>
                                      </p:to>
                                    </p:set>
                                    <p:animEffect transition="in" filter="wipe(down)">
                                      <p:cBhvr>
                                        <p:cTn id="66" dur="580">
                                          <p:stCondLst>
                                            <p:cond delay="0"/>
                                          </p:stCondLst>
                                        </p:cTn>
                                        <p:tgtEl>
                                          <p:spTgt spid="15">
                                            <p:txEl>
                                              <p:pRg st="0" end="0"/>
                                            </p:txEl>
                                          </p:spTgt>
                                        </p:tgtEl>
                                      </p:cBhvr>
                                    </p:animEffect>
                                    <p:anim calcmode="lin" valueType="num">
                                      <p:cBhvr>
                                        <p:cTn id="67" dur="1822" tmFilter="0,0; 0.14,0.36; 0.43,0.73; 0.71,0.91; 1.0,1.0">
                                          <p:stCondLst>
                                            <p:cond delay="0"/>
                                          </p:stCondLst>
                                        </p:cTn>
                                        <p:tgtEl>
                                          <p:spTgt spid="15">
                                            <p:txEl>
                                              <p:pRg st="0" end="0"/>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15">
                                            <p:txEl>
                                              <p:pRg st="0" end="0"/>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15">
                                            <p:txEl>
                                              <p:pRg st="0" end="0"/>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15">
                                            <p:txEl>
                                              <p:pRg st="0" end="0"/>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15">
                                            <p:txEl>
                                              <p:pRg st="0" end="0"/>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15">
                                            <p:txEl>
                                              <p:pRg st="0" end="0"/>
                                            </p:txEl>
                                          </p:spTgt>
                                        </p:tgtEl>
                                      </p:cBhvr>
                                      <p:to x="100000" y="60000"/>
                                    </p:animScale>
                                    <p:animScale>
                                      <p:cBhvr>
                                        <p:cTn id="73" dur="166" decel="50000">
                                          <p:stCondLst>
                                            <p:cond delay="676"/>
                                          </p:stCondLst>
                                        </p:cTn>
                                        <p:tgtEl>
                                          <p:spTgt spid="15">
                                            <p:txEl>
                                              <p:pRg st="0" end="0"/>
                                            </p:txEl>
                                          </p:spTgt>
                                        </p:tgtEl>
                                      </p:cBhvr>
                                      <p:to x="100000" y="100000"/>
                                    </p:animScale>
                                    <p:animScale>
                                      <p:cBhvr>
                                        <p:cTn id="74" dur="26">
                                          <p:stCondLst>
                                            <p:cond delay="1312"/>
                                          </p:stCondLst>
                                        </p:cTn>
                                        <p:tgtEl>
                                          <p:spTgt spid="15">
                                            <p:txEl>
                                              <p:pRg st="0" end="0"/>
                                            </p:txEl>
                                          </p:spTgt>
                                        </p:tgtEl>
                                      </p:cBhvr>
                                      <p:to x="100000" y="80000"/>
                                    </p:animScale>
                                    <p:animScale>
                                      <p:cBhvr>
                                        <p:cTn id="75" dur="166" decel="50000">
                                          <p:stCondLst>
                                            <p:cond delay="1338"/>
                                          </p:stCondLst>
                                        </p:cTn>
                                        <p:tgtEl>
                                          <p:spTgt spid="15">
                                            <p:txEl>
                                              <p:pRg st="0" end="0"/>
                                            </p:txEl>
                                          </p:spTgt>
                                        </p:tgtEl>
                                      </p:cBhvr>
                                      <p:to x="100000" y="100000"/>
                                    </p:animScale>
                                    <p:animScale>
                                      <p:cBhvr>
                                        <p:cTn id="76" dur="26">
                                          <p:stCondLst>
                                            <p:cond delay="1642"/>
                                          </p:stCondLst>
                                        </p:cTn>
                                        <p:tgtEl>
                                          <p:spTgt spid="15">
                                            <p:txEl>
                                              <p:pRg st="0" end="0"/>
                                            </p:txEl>
                                          </p:spTgt>
                                        </p:tgtEl>
                                      </p:cBhvr>
                                      <p:to x="100000" y="90000"/>
                                    </p:animScale>
                                    <p:animScale>
                                      <p:cBhvr>
                                        <p:cTn id="77" dur="166" decel="50000">
                                          <p:stCondLst>
                                            <p:cond delay="1668"/>
                                          </p:stCondLst>
                                        </p:cTn>
                                        <p:tgtEl>
                                          <p:spTgt spid="15">
                                            <p:txEl>
                                              <p:pRg st="0" end="0"/>
                                            </p:txEl>
                                          </p:spTgt>
                                        </p:tgtEl>
                                      </p:cBhvr>
                                      <p:to x="100000" y="100000"/>
                                    </p:animScale>
                                    <p:animScale>
                                      <p:cBhvr>
                                        <p:cTn id="78" dur="26">
                                          <p:stCondLst>
                                            <p:cond delay="1808"/>
                                          </p:stCondLst>
                                        </p:cTn>
                                        <p:tgtEl>
                                          <p:spTgt spid="15">
                                            <p:txEl>
                                              <p:pRg st="0" end="0"/>
                                            </p:txEl>
                                          </p:spTgt>
                                        </p:tgtEl>
                                      </p:cBhvr>
                                      <p:to x="100000" y="95000"/>
                                    </p:animScale>
                                    <p:animScale>
                                      <p:cBhvr>
                                        <p:cTn id="79" dur="166" decel="50000">
                                          <p:stCondLst>
                                            <p:cond delay="1834"/>
                                          </p:stCondLst>
                                        </p:cTn>
                                        <p:tgtEl>
                                          <p:spTgt spid="1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posing for a picture&#10;&#10;Description automatically generated">
            <a:extLst>
              <a:ext uri="{FF2B5EF4-FFF2-40B4-BE49-F238E27FC236}">
                <a16:creationId xmlns:a16="http://schemas.microsoft.com/office/drawing/2014/main" id="{66A9DA06-2615-94F2-A1E2-B9692EA38A21}"/>
              </a:ext>
            </a:extLst>
          </p:cNvPr>
          <p:cNvPicPr>
            <a:picLocks noChangeAspect="1"/>
          </p:cNvPicPr>
          <p:nvPr/>
        </p:nvPicPr>
        <p:blipFill>
          <a:blip r:embed="rId2">
            <a:extLst>
              <a:ext uri="{28A0092B-C50C-407E-A947-70E740481C1C}">
                <a14:useLocalDpi xmlns:a14="http://schemas.microsoft.com/office/drawing/2010/main" val="0"/>
              </a:ext>
            </a:extLst>
          </a:blip>
          <a:srcRect t="1884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a:extLst>
              <a:ext uri="{FF2B5EF4-FFF2-40B4-BE49-F238E27FC236}">
                <a16:creationId xmlns:a16="http://schemas.microsoft.com/office/drawing/2014/main" id="{3876F9A2-79C8-362C-8A2A-02D9E939AB96}"/>
              </a:ext>
            </a:extLst>
          </p:cNvPr>
          <p:cNvSpPr txBox="1"/>
          <p:nvPr/>
        </p:nvSpPr>
        <p:spPr>
          <a:xfrm>
            <a:off x="1347021" y="3710613"/>
            <a:ext cx="9988750" cy="2933853"/>
          </a:xfrm>
          <a:prstGeom prst="rect">
            <a:avLst/>
          </a:prstGeom>
        </p:spPr>
        <p:txBody>
          <a:bodyPr vert="horz" lIns="91440" tIns="45720" rIns="91440" bIns="45720" rtlCol="0" anchor="ctr">
            <a:no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Sampling collects data from a smaller group to make inferences about a larger population.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Examples: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Includes opinion polls and quality checks in manufacturing.</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Cost and Speed: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It's cheaper and quicker than a full census.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Accuracy: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Uses statistical methods to ensure the sample represents the whole population well.</a:t>
            </a:r>
          </a:p>
        </p:txBody>
      </p:sp>
    </p:spTree>
    <p:extLst>
      <p:ext uri="{BB962C8B-B14F-4D97-AF65-F5344CB8AC3E}">
        <p14:creationId xmlns:p14="http://schemas.microsoft.com/office/powerpoint/2010/main" val="2679845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6" name="Freeform: Shape 15">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692CA84-14D4-B8D7-CD0E-57F5319B535E}"/>
              </a:ext>
            </a:extLst>
          </p:cNvPr>
          <p:cNvSpPr txBox="1"/>
          <p:nvPr/>
        </p:nvSpPr>
        <p:spPr>
          <a:xfrm>
            <a:off x="621792" y="1161288"/>
            <a:ext cx="3602736" cy="452628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ptos Display" panose="02110004020202020204"/>
                <a:ea typeface="+mn-ea"/>
                <a:cs typeface="+mn-cs"/>
              </a:rPr>
              <a:t>Data Gathering - Sampling Techniques</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erson reaching out to a person&#10;&#10;Description automatically generated">
            <a:extLst>
              <a:ext uri="{FF2B5EF4-FFF2-40B4-BE49-F238E27FC236}">
                <a16:creationId xmlns:a16="http://schemas.microsoft.com/office/drawing/2014/main" id="{FFA45204-8543-619F-927C-19FB1E456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0" y="1561334"/>
            <a:ext cx="6032658" cy="3917458"/>
          </a:xfrm>
          <a:prstGeom prst="rect">
            <a:avLst/>
          </a:prstGeom>
        </p:spPr>
      </p:pic>
      <p:sp>
        <p:nvSpPr>
          <p:cNvPr id="7" name="TextBox 6">
            <a:extLst>
              <a:ext uri="{FF2B5EF4-FFF2-40B4-BE49-F238E27FC236}">
                <a16:creationId xmlns:a16="http://schemas.microsoft.com/office/drawing/2014/main" id="{AAE68F56-E922-C4F5-9712-EA7FF0D5CEBF}"/>
              </a:ext>
            </a:extLst>
          </p:cNvPr>
          <p:cNvSpPr txBox="1"/>
          <p:nvPr/>
        </p:nvSpPr>
        <p:spPr>
          <a:xfrm>
            <a:off x="5464697" y="1215370"/>
            <a:ext cx="5710303" cy="378565"/>
          </a:xfrm>
          <a:prstGeom prst="rect">
            <a:avLst/>
          </a:prstGeom>
          <a:noFill/>
        </p:spPr>
        <p:txBody>
          <a:bodyPr wrap="square">
            <a:spAutoFit/>
          </a:bodyPr>
          <a:lstStyle/>
          <a:p>
            <a:pPr marL="0" marR="0" lvl="0" indent="0" algn="l" defTabSz="850392" rtl="0" eaLnBrk="1" fontAlgn="auto" latinLnBrk="0" hangingPunct="1">
              <a:lnSpc>
                <a:spcPct val="100000"/>
              </a:lnSpc>
              <a:spcBef>
                <a:spcPts val="0"/>
              </a:spcBef>
              <a:spcAft>
                <a:spcPts val="600"/>
              </a:spcAft>
              <a:buClrTx/>
              <a:buSzTx/>
              <a:buFontTx/>
              <a:buNone/>
              <a:tabLst/>
              <a:defRPr/>
            </a:pPr>
            <a:r>
              <a:rPr kumimoji="0" lang="en-IN" sz="186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Convenience Sampling</a:t>
            </a:r>
            <a:endPar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7E0A91BC-65CC-7787-059D-347397B48FE8}"/>
              </a:ext>
            </a:extLst>
          </p:cNvPr>
          <p:cNvSpPr txBox="1"/>
          <p:nvPr/>
        </p:nvSpPr>
        <p:spPr>
          <a:xfrm>
            <a:off x="5957441" y="5305810"/>
            <a:ext cx="5710303" cy="349968"/>
          </a:xfrm>
          <a:prstGeom prst="rect">
            <a:avLst/>
          </a:prstGeom>
          <a:noFill/>
        </p:spPr>
        <p:txBody>
          <a:bodyPr wrap="square">
            <a:spAutoFit/>
          </a:bodyPr>
          <a:lstStyle/>
          <a:p>
            <a:pPr marL="0" marR="0" lvl="0" indent="0" algn="l" defTabSz="850392" rtl="0" eaLnBrk="1" fontAlgn="auto" latinLnBrk="0" hangingPunct="1">
              <a:lnSpc>
                <a:spcPct val="100000"/>
              </a:lnSpc>
              <a:spcBef>
                <a:spcPts val="0"/>
              </a:spcBef>
              <a:spcAft>
                <a:spcPts val="600"/>
              </a:spcAft>
              <a:buClrTx/>
              <a:buSzTx/>
              <a:buFontTx/>
              <a:buNone/>
              <a:tabLst/>
              <a:defRPr/>
            </a:pPr>
            <a:r>
              <a:rPr kumimoji="0" lang="en-IN" sz="1674" b="0" i="0" u="none" strike="noStrike" kern="1200" cap="none" spc="0" normalizeH="0" baseline="0" noProof="0" err="1">
                <a:ln>
                  <a:noFill/>
                </a:ln>
                <a:solidFill>
                  <a:prstClr val="black"/>
                </a:solidFill>
                <a:effectLst/>
                <a:uLnTx/>
                <a:uFillTx/>
                <a:latin typeface="Aptos" panose="02110004020202020204"/>
                <a:ea typeface="+mn-ea"/>
                <a:cs typeface="+mn-cs"/>
              </a:rPr>
              <a:t>Eg</a:t>
            </a:r>
            <a:r>
              <a:rPr kumimoji="0" lang="en-IN" sz="1674" b="0" i="0" u="none" strike="noStrike" kern="1200" cap="none" spc="0" normalizeH="0" baseline="0" noProof="0">
                <a:ln>
                  <a:noFill/>
                </a:ln>
                <a:solidFill>
                  <a:prstClr val="black"/>
                </a:solidFill>
                <a:effectLst/>
                <a:uLnTx/>
                <a:uFillTx/>
                <a:latin typeface="Aptos" panose="02110004020202020204"/>
                <a:ea typeface="+mn-ea"/>
                <a:cs typeface="+mn-cs"/>
              </a:rPr>
              <a:t>: online polls, Asking your best friend etc,</a:t>
            </a: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2258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642BF93C-6AC6-A178-C47B-7AD51FBF4484}"/>
              </a:ext>
            </a:extLst>
          </p:cNvPr>
          <p:cNvSpPr txBox="1"/>
          <p:nvPr/>
        </p:nvSpPr>
        <p:spPr>
          <a:xfrm>
            <a:off x="479394" y="1070800"/>
            <a:ext cx="3939688" cy="558312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6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 Gathering - Sampling Techniques</a:t>
            </a:r>
          </a:p>
        </p:txBody>
      </p:sp>
      <p:cxnSp>
        <p:nvCxnSpPr>
          <p:cNvPr id="16" name="Straight Connector 1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EED973-7C1C-7933-7447-7D162D8A85A2}"/>
              </a:ext>
            </a:extLst>
          </p:cNvPr>
          <p:cNvSpPr txBox="1"/>
          <p:nvPr/>
        </p:nvSpPr>
        <p:spPr>
          <a:xfrm>
            <a:off x="4728053" y="269518"/>
            <a:ext cx="4888969" cy="584775"/>
          </a:xfrm>
          <a:prstGeom prst="rect">
            <a:avLst/>
          </a:prstGeom>
          <a:noFill/>
        </p:spPr>
        <p:txBody>
          <a:bodyPr wrap="square">
            <a:spAutoFit/>
          </a:bodyPr>
          <a:lstStyle/>
          <a:p>
            <a:pPr marL="0" marR="0" lvl="0" indent="0" algn="l" defTabSz="731520" rtl="0" eaLnBrk="1" fontAlgn="auto" latinLnBrk="0" hangingPunct="1">
              <a:lnSpc>
                <a:spcPct val="100000"/>
              </a:lnSpc>
              <a:spcBef>
                <a:spcPts val="0"/>
              </a:spcBef>
              <a:spcAft>
                <a:spcPts val="60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Random Sampling</a:t>
            </a:r>
          </a:p>
        </p:txBody>
      </p:sp>
      <p:pic>
        <p:nvPicPr>
          <p:cNvPr id="7" name="Picture 6" descr="A cartoon of a person with blindfolded eyes&#10;&#10;Description automatically generated">
            <a:extLst>
              <a:ext uri="{FF2B5EF4-FFF2-40B4-BE49-F238E27FC236}">
                <a16:creationId xmlns:a16="http://schemas.microsoft.com/office/drawing/2014/main" id="{8F749434-C2FE-8AB8-882F-AEF8AE7DE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7025" y="1433873"/>
            <a:ext cx="5857505" cy="3300488"/>
          </a:xfrm>
          <a:prstGeom prst="rect">
            <a:avLst/>
          </a:prstGeom>
        </p:spPr>
      </p:pic>
      <p:sp>
        <p:nvSpPr>
          <p:cNvPr id="9" name="TextBox 8">
            <a:extLst>
              <a:ext uri="{FF2B5EF4-FFF2-40B4-BE49-F238E27FC236}">
                <a16:creationId xmlns:a16="http://schemas.microsoft.com/office/drawing/2014/main" id="{7E22D079-539F-5D07-37E9-6ADE2CA1968C}"/>
              </a:ext>
            </a:extLst>
          </p:cNvPr>
          <p:cNvSpPr txBox="1"/>
          <p:nvPr/>
        </p:nvSpPr>
        <p:spPr>
          <a:xfrm>
            <a:off x="5598735" y="5874779"/>
            <a:ext cx="6046693" cy="400110"/>
          </a:xfrm>
          <a:prstGeom prst="rect">
            <a:avLst/>
          </a:prstGeom>
          <a:noFill/>
        </p:spPr>
        <p:txBody>
          <a:bodyPr wrap="square">
            <a:spAutoFit/>
          </a:bodyPr>
          <a:lstStyle/>
          <a:p>
            <a:pPr marL="0" marR="0" lvl="0" indent="0" algn="l" defTabSz="731520" rtl="0" eaLnBrk="1" fontAlgn="auto" latinLnBrk="0" hangingPunct="1">
              <a:lnSpc>
                <a:spcPct val="100000"/>
              </a:lnSpc>
              <a:spcBef>
                <a:spcPts val="0"/>
              </a:spcBef>
              <a:spcAft>
                <a:spcPts val="60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Each member has an equal chance of being selected</a:t>
            </a:r>
          </a:p>
        </p:txBody>
      </p:sp>
    </p:spTree>
    <p:extLst>
      <p:ext uri="{BB962C8B-B14F-4D97-AF65-F5344CB8AC3E}">
        <p14:creationId xmlns:p14="http://schemas.microsoft.com/office/powerpoint/2010/main" val="2673026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9EEC2434-BEA1-C0B1-9B91-0500A9AB0FB7}"/>
              </a:ext>
            </a:extLst>
          </p:cNvPr>
          <p:cNvSpPr txBox="1"/>
          <p:nvPr/>
        </p:nvSpPr>
        <p:spPr>
          <a:xfrm>
            <a:off x="630936" y="640823"/>
            <a:ext cx="3419856" cy="55831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Systematic Random Sampling</a:t>
            </a:r>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A diagram of a group of people&#10;&#10;Description automatically generated">
            <a:extLst>
              <a:ext uri="{FF2B5EF4-FFF2-40B4-BE49-F238E27FC236}">
                <a16:creationId xmlns:a16="http://schemas.microsoft.com/office/drawing/2014/main" id="{DA9B8298-8B92-175C-3D58-FE142BFC0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488" y="1442023"/>
            <a:ext cx="6894576" cy="3137031"/>
          </a:xfrm>
          <a:prstGeom prst="rect">
            <a:avLst/>
          </a:prstGeom>
        </p:spPr>
      </p:pic>
      <p:sp>
        <p:nvSpPr>
          <p:cNvPr id="7" name="TextBox 6">
            <a:extLst>
              <a:ext uri="{FF2B5EF4-FFF2-40B4-BE49-F238E27FC236}">
                <a16:creationId xmlns:a16="http://schemas.microsoft.com/office/drawing/2014/main" id="{74FC97C7-0CAE-6D0F-05B1-543334C1D16E}"/>
              </a:ext>
            </a:extLst>
          </p:cNvPr>
          <p:cNvSpPr txBox="1"/>
          <p:nvPr/>
        </p:nvSpPr>
        <p:spPr>
          <a:xfrm>
            <a:off x="4654296" y="4798577"/>
            <a:ext cx="6894576" cy="1428487"/>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Examples: Supermarket chooses every 10th and 15th customer entering the supermarket and conduct the survey</a:t>
            </a:r>
          </a:p>
        </p:txBody>
      </p:sp>
      <p:sp>
        <p:nvSpPr>
          <p:cNvPr id="9" name="TextBox 8">
            <a:extLst>
              <a:ext uri="{FF2B5EF4-FFF2-40B4-BE49-F238E27FC236}">
                <a16:creationId xmlns:a16="http://schemas.microsoft.com/office/drawing/2014/main" id="{853ACA54-E00F-11B1-E784-9F1AFBF7BBE7}"/>
              </a:ext>
            </a:extLst>
          </p:cNvPr>
          <p:cNvSpPr txBox="1"/>
          <p:nvPr/>
        </p:nvSpPr>
        <p:spPr>
          <a:xfrm>
            <a:off x="4666488" y="626421"/>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Sampling Techniques</a:t>
            </a:r>
          </a:p>
        </p:txBody>
      </p:sp>
    </p:spTree>
    <p:extLst>
      <p:ext uri="{BB962C8B-B14F-4D97-AF65-F5344CB8AC3E}">
        <p14:creationId xmlns:p14="http://schemas.microsoft.com/office/powerpoint/2010/main" val="3284130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DB28DB21-B781-E0F4-1E1B-15C24DBAA695}"/>
              </a:ext>
            </a:extLst>
          </p:cNvPr>
          <p:cNvSpPr txBox="1"/>
          <p:nvPr/>
        </p:nvSpPr>
        <p:spPr>
          <a:xfrm>
            <a:off x="630936" y="640080"/>
            <a:ext cx="4818888" cy="148132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Sampling Techniques</a:t>
            </a:r>
          </a:p>
        </p:txBody>
      </p:sp>
      <p:sp>
        <p:nvSpPr>
          <p:cNvPr id="1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1A1DFFA-3342-590B-E2C7-B2874071E5C1}"/>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Stratified Techniques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Divide the data into several relevant strata and then sample from each data</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E.g.  For getting an opinion on demonetization , one choice of strata might be state-wise analysis. we get 20 random volunteers from each  and every state </a:t>
            </a:r>
          </a:p>
        </p:txBody>
      </p:sp>
      <p:pic>
        <p:nvPicPr>
          <p:cNvPr id="7" name="Picture 6" descr="A group of colorful circles&#10;&#10;Description automatically generated">
            <a:extLst>
              <a:ext uri="{FF2B5EF4-FFF2-40B4-BE49-F238E27FC236}">
                <a16:creationId xmlns:a16="http://schemas.microsoft.com/office/drawing/2014/main" id="{B78FFD95-E46D-E975-D6DA-A5C2B2C88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061173"/>
            <a:ext cx="5458968" cy="4735654"/>
          </a:xfrm>
          <a:prstGeom prst="rect">
            <a:avLst/>
          </a:prstGeom>
        </p:spPr>
      </p:pic>
    </p:spTree>
    <p:extLst>
      <p:ext uri="{BB962C8B-B14F-4D97-AF65-F5344CB8AC3E}">
        <p14:creationId xmlns:p14="http://schemas.microsoft.com/office/powerpoint/2010/main" val="1316136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Rectangle 25">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3" name="Picture 2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5" name="Rectangle 2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97132"/>
                </a:solidFill>
                <a:prstDash val="solid"/>
              </a:ln>
              <a:solidFill>
                <a:srgbClr val="E97132">
                  <a:lumMod val="40000"/>
                  <a:lumOff val="60000"/>
                </a:srgbClr>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1B11E669-0348-AE2F-88A2-584D949B1CDC}"/>
              </a:ext>
            </a:extLst>
          </p:cNvPr>
          <p:cNvSpPr txBox="1"/>
          <p:nvPr/>
        </p:nvSpPr>
        <p:spPr>
          <a:xfrm>
            <a:off x="6597016" y="905011"/>
            <a:ext cx="4589328" cy="188913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Sampling Techniques</a:t>
            </a:r>
          </a:p>
        </p:txBody>
      </p:sp>
      <p:pic>
        <p:nvPicPr>
          <p:cNvPr id="7" name="Picture 6" descr="A group of different colored circles&#10;&#10;Description automatically generated">
            <a:extLst>
              <a:ext uri="{FF2B5EF4-FFF2-40B4-BE49-F238E27FC236}">
                <a16:creationId xmlns:a16="http://schemas.microsoft.com/office/drawing/2014/main" id="{9A59FB29-9FD6-E6CB-7EB2-528D4A4B3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07" y="1018547"/>
            <a:ext cx="5468347" cy="4812145"/>
          </a:xfrm>
          <a:prstGeom prst="rect">
            <a:avLst/>
          </a:prstGeom>
        </p:spPr>
      </p:pic>
      <p:sp>
        <p:nvSpPr>
          <p:cNvPr id="5" name="TextBox 4">
            <a:extLst>
              <a:ext uri="{FF2B5EF4-FFF2-40B4-BE49-F238E27FC236}">
                <a16:creationId xmlns:a16="http://schemas.microsoft.com/office/drawing/2014/main" id="{E25DCA95-9563-3240-2D8E-D5FD23F85876}"/>
              </a:ext>
            </a:extLst>
          </p:cNvPr>
          <p:cNvSpPr txBox="1"/>
          <p:nvPr/>
        </p:nvSpPr>
        <p:spPr>
          <a:xfrm>
            <a:off x="6597016" y="3653850"/>
            <a:ext cx="4589328" cy="298739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Cluster Sampling</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-Divide the population into groups or clusters. then select a one or a few clusters and survey everyone from the chosen subset </a:t>
            </a:r>
          </a:p>
        </p:txBody>
      </p:sp>
    </p:spTree>
    <p:extLst>
      <p:ext uri="{BB962C8B-B14F-4D97-AF65-F5344CB8AC3E}">
        <p14:creationId xmlns:p14="http://schemas.microsoft.com/office/powerpoint/2010/main" val="96604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2D55-9F5B-C0F4-759A-9ADEEB60E678}"/>
              </a:ext>
            </a:extLst>
          </p:cNvPr>
          <p:cNvSpPr>
            <a:spLocks noGrp="1"/>
          </p:cNvSpPr>
          <p:nvPr>
            <p:ph type="ctrTitle"/>
          </p:nvPr>
        </p:nvSpPr>
        <p:spPr>
          <a:xfrm>
            <a:off x="353961" y="176981"/>
            <a:ext cx="11018889" cy="899651"/>
          </a:xfrm>
        </p:spPr>
        <p:txBody>
          <a:bodyPr>
            <a:normAutofit fontScale="90000"/>
          </a:bodyPr>
          <a:lstStyle/>
          <a:p>
            <a:r>
              <a:rPr lang="en-US" b="1" dirty="0">
                <a:latin typeface="Times New Roman" panose="02020603050405020304" pitchFamily="18" charset="0"/>
                <a:cs typeface="Times New Roman" panose="02020603050405020304" pitchFamily="18" charset="0"/>
              </a:rPr>
              <a:t>Parameter &amp; Statistics</a:t>
            </a:r>
            <a:endParaRPr lang="en-AE" b="1" dirty="0">
              <a:latin typeface="Times New Roman" panose="02020603050405020304" pitchFamily="18" charset="0"/>
              <a:cs typeface="Times New Roman" panose="02020603050405020304" pitchFamily="18" charset="0"/>
            </a:endParaRPr>
          </a:p>
        </p:txBody>
      </p:sp>
      <p:pic>
        <p:nvPicPr>
          <p:cNvPr id="8" name="Picture 7" descr="A person writing on a paper with a pen&#10;&#10;Description automatically generated">
            <a:extLst>
              <a:ext uri="{FF2B5EF4-FFF2-40B4-BE49-F238E27FC236}">
                <a16:creationId xmlns:a16="http://schemas.microsoft.com/office/drawing/2014/main" id="{53547D6B-B7DF-B143-9957-52268A5BA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 y="3943448"/>
            <a:ext cx="3686176" cy="2677656"/>
          </a:xfrm>
          <a:prstGeom prst="rect">
            <a:avLst/>
          </a:prstGeom>
        </p:spPr>
      </p:pic>
      <p:sp>
        <p:nvSpPr>
          <p:cNvPr id="20" name="TextBox 19">
            <a:extLst>
              <a:ext uri="{FF2B5EF4-FFF2-40B4-BE49-F238E27FC236}">
                <a16:creationId xmlns:a16="http://schemas.microsoft.com/office/drawing/2014/main" id="{3F3D5C92-6208-5834-E1CB-09FE2FC86B09}"/>
              </a:ext>
            </a:extLst>
          </p:cNvPr>
          <p:cNvSpPr txBox="1"/>
          <p:nvPr/>
        </p:nvSpPr>
        <p:spPr>
          <a:xfrm>
            <a:off x="542925" y="1076632"/>
            <a:ext cx="782259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PARAMETER: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is a measure that describes a characteristic of an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entire population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Examples include the </a:t>
            </a:r>
            <a:r>
              <a:rPr kumimoji="0" lang="en-US" sz="24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population mean (μ)</a:t>
            </a:r>
            <a:r>
              <a:rPr kumimoji="0" lang="en-US" sz="24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population variance (σ²)</a:t>
            </a:r>
            <a:r>
              <a:rPr kumimoji="0" lang="en-US" sz="24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and </a:t>
            </a:r>
            <a:r>
              <a:rPr kumimoji="0" lang="en-US" sz="24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population standard deviation (σ)</a:t>
            </a:r>
            <a:r>
              <a:rPr kumimoji="0" lang="en-US" sz="24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Parameters are typically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fixed values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but are often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unknown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because it's impractical or impossible to measure an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entire population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AE"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4" name="Picture 23" descr="A group of people posing for a photo&#10;&#10;Description automatically generated">
            <a:extLst>
              <a:ext uri="{FF2B5EF4-FFF2-40B4-BE49-F238E27FC236}">
                <a16:creationId xmlns:a16="http://schemas.microsoft.com/office/drawing/2014/main" id="{63A6EAFD-EB97-50A8-9A34-B63BC618C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372" y="1371600"/>
            <a:ext cx="3200667" cy="2057400"/>
          </a:xfrm>
          <a:prstGeom prst="rect">
            <a:avLst/>
          </a:prstGeom>
        </p:spPr>
      </p:pic>
      <p:sp>
        <p:nvSpPr>
          <p:cNvPr id="25" name="TextBox 24">
            <a:extLst>
              <a:ext uri="{FF2B5EF4-FFF2-40B4-BE49-F238E27FC236}">
                <a16:creationId xmlns:a16="http://schemas.microsoft.com/office/drawing/2014/main" id="{22FCA120-1379-30A9-7EF4-F3895A6FF0C1}"/>
              </a:ext>
            </a:extLst>
          </p:cNvPr>
          <p:cNvSpPr txBox="1"/>
          <p:nvPr/>
        </p:nvSpPr>
        <p:spPr>
          <a:xfrm>
            <a:off x="4418065" y="3792179"/>
            <a:ext cx="741997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STATISTICS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This is a measure that describes a characteristic of a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sample</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taken from a population. Examples include the </a:t>
            </a:r>
            <a:r>
              <a:rPr kumimoji="0" lang="en-US" sz="24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sample mean (x̄)</a:t>
            </a:r>
            <a:r>
              <a:rPr kumimoji="0" lang="en-US" sz="24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sample variance (s²)</a:t>
            </a:r>
            <a:r>
              <a:rPr kumimoji="0" lang="en-US" sz="24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and </a:t>
            </a:r>
            <a:r>
              <a:rPr kumimoji="0" lang="en-US" sz="24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sample standard deviation (s)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Statistics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are used to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estimate population parameters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are calculated from data collected from a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sample</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They can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vary from sample to sample</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313513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wipe(down)">
                                      <p:cBhvr>
                                        <p:cTn id="14" dur="580">
                                          <p:stCondLst>
                                            <p:cond delay="0"/>
                                          </p:stCondLst>
                                        </p:cTn>
                                        <p:tgtEl>
                                          <p:spTgt spid="20">
                                            <p:txEl>
                                              <p:pRg st="0" end="0"/>
                                            </p:txEl>
                                          </p:spTgt>
                                        </p:tgtEl>
                                      </p:cBhvr>
                                    </p:animEffect>
                                    <p:anim calcmode="lin" valueType="num">
                                      <p:cBhvr>
                                        <p:cTn id="15" dur="1822" tmFilter="0,0; 0.14,0.36; 0.43,0.73; 0.71,0.91; 1.0,1.0">
                                          <p:stCondLst>
                                            <p:cond delay="0"/>
                                          </p:stCondLst>
                                        </p:cTn>
                                        <p:tgtEl>
                                          <p:spTgt spid="20">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0">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0">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0">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0">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20">
                                            <p:txEl>
                                              <p:pRg st="0" end="0"/>
                                            </p:txEl>
                                          </p:spTgt>
                                        </p:tgtEl>
                                      </p:cBhvr>
                                      <p:to x="100000" y="60000"/>
                                    </p:animScale>
                                    <p:animScale>
                                      <p:cBhvr>
                                        <p:cTn id="21" dur="166" decel="50000">
                                          <p:stCondLst>
                                            <p:cond delay="676"/>
                                          </p:stCondLst>
                                        </p:cTn>
                                        <p:tgtEl>
                                          <p:spTgt spid="20">
                                            <p:txEl>
                                              <p:pRg st="0" end="0"/>
                                            </p:txEl>
                                          </p:spTgt>
                                        </p:tgtEl>
                                      </p:cBhvr>
                                      <p:to x="100000" y="100000"/>
                                    </p:animScale>
                                    <p:animScale>
                                      <p:cBhvr>
                                        <p:cTn id="22" dur="26">
                                          <p:stCondLst>
                                            <p:cond delay="1312"/>
                                          </p:stCondLst>
                                        </p:cTn>
                                        <p:tgtEl>
                                          <p:spTgt spid="20">
                                            <p:txEl>
                                              <p:pRg st="0" end="0"/>
                                            </p:txEl>
                                          </p:spTgt>
                                        </p:tgtEl>
                                      </p:cBhvr>
                                      <p:to x="100000" y="80000"/>
                                    </p:animScale>
                                    <p:animScale>
                                      <p:cBhvr>
                                        <p:cTn id="23" dur="166" decel="50000">
                                          <p:stCondLst>
                                            <p:cond delay="1338"/>
                                          </p:stCondLst>
                                        </p:cTn>
                                        <p:tgtEl>
                                          <p:spTgt spid="20">
                                            <p:txEl>
                                              <p:pRg st="0" end="0"/>
                                            </p:txEl>
                                          </p:spTgt>
                                        </p:tgtEl>
                                      </p:cBhvr>
                                      <p:to x="100000" y="100000"/>
                                    </p:animScale>
                                    <p:animScale>
                                      <p:cBhvr>
                                        <p:cTn id="24" dur="26">
                                          <p:stCondLst>
                                            <p:cond delay="1642"/>
                                          </p:stCondLst>
                                        </p:cTn>
                                        <p:tgtEl>
                                          <p:spTgt spid="20">
                                            <p:txEl>
                                              <p:pRg st="0" end="0"/>
                                            </p:txEl>
                                          </p:spTgt>
                                        </p:tgtEl>
                                      </p:cBhvr>
                                      <p:to x="100000" y="90000"/>
                                    </p:animScale>
                                    <p:animScale>
                                      <p:cBhvr>
                                        <p:cTn id="25" dur="166" decel="50000">
                                          <p:stCondLst>
                                            <p:cond delay="1668"/>
                                          </p:stCondLst>
                                        </p:cTn>
                                        <p:tgtEl>
                                          <p:spTgt spid="20">
                                            <p:txEl>
                                              <p:pRg st="0" end="0"/>
                                            </p:txEl>
                                          </p:spTgt>
                                        </p:tgtEl>
                                      </p:cBhvr>
                                      <p:to x="100000" y="100000"/>
                                    </p:animScale>
                                    <p:animScale>
                                      <p:cBhvr>
                                        <p:cTn id="26" dur="26">
                                          <p:stCondLst>
                                            <p:cond delay="1808"/>
                                          </p:stCondLst>
                                        </p:cTn>
                                        <p:tgtEl>
                                          <p:spTgt spid="20">
                                            <p:txEl>
                                              <p:pRg st="0" end="0"/>
                                            </p:txEl>
                                          </p:spTgt>
                                        </p:tgtEl>
                                      </p:cBhvr>
                                      <p:to x="100000" y="95000"/>
                                    </p:animScale>
                                    <p:animScale>
                                      <p:cBhvr>
                                        <p:cTn id="27" dur="166" decel="50000">
                                          <p:stCondLst>
                                            <p:cond delay="1834"/>
                                          </p:stCondLst>
                                        </p:cTn>
                                        <p:tgtEl>
                                          <p:spTgt spid="20">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wipe(down)">
                                      <p:cBhvr>
                                        <p:cTn id="32" dur="580">
                                          <p:stCondLst>
                                            <p:cond delay="0"/>
                                          </p:stCondLst>
                                        </p:cTn>
                                        <p:tgtEl>
                                          <p:spTgt spid="25">
                                            <p:txEl>
                                              <p:pRg st="0" end="0"/>
                                            </p:txEl>
                                          </p:spTgt>
                                        </p:tgtEl>
                                      </p:cBhvr>
                                    </p:animEffect>
                                    <p:anim calcmode="lin" valueType="num">
                                      <p:cBhvr>
                                        <p:cTn id="33" dur="1822" tmFilter="0,0; 0.14,0.36; 0.43,0.73; 0.71,0.91; 1.0,1.0">
                                          <p:stCondLst>
                                            <p:cond delay="0"/>
                                          </p:stCondLst>
                                        </p:cTn>
                                        <p:tgtEl>
                                          <p:spTgt spid="25">
                                            <p:txEl>
                                              <p:pRg st="0" end="0"/>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25">
                                            <p:txEl>
                                              <p:pRg st="0" end="0"/>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25">
                                            <p:txEl>
                                              <p:pRg st="0" end="0"/>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25">
                                            <p:txEl>
                                              <p:pRg st="0" end="0"/>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25">
                                            <p:txEl>
                                              <p:pRg st="0" end="0"/>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25">
                                            <p:txEl>
                                              <p:pRg st="0" end="0"/>
                                            </p:txEl>
                                          </p:spTgt>
                                        </p:tgtEl>
                                      </p:cBhvr>
                                      <p:to x="100000" y="60000"/>
                                    </p:animScale>
                                    <p:animScale>
                                      <p:cBhvr>
                                        <p:cTn id="39" dur="166" decel="50000">
                                          <p:stCondLst>
                                            <p:cond delay="676"/>
                                          </p:stCondLst>
                                        </p:cTn>
                                        <p:tgtEl>
                                          <p:spTgt spid="25">
                                            <p:txEl>
                                              <p:pRg st="0" end="0"/>
                                            </p:txEl>
                                          </p:spTgt>
                                        </p:tgtEl>
                                      </p:cBhvr>
                                      <p:to x="100000" y="100000"/>
                                    </p:animScale>
                                    <p:animScale>
                                      <p:cBhvr>
                                        <p:cTn id="40" dur="26">
                                          <p:stCondLst>
                                            <p:cond delay="1312"/>
                                          </p:stCondLst>
                                        </p:cTn>
                                        <p:tgtEl>
                                          <p:spTgt spid="25">
                                            <p:txEl>
                                              <p:pRg st="0" end="0"/>
                                            </p:txEl>
                                          </p:spTgt>
                                        </p:tgtEl>
                                      </p:cBhvr>
                                      <p:to x="100000" y="80000"/>
                                    </p:animScale>
                                    <p:animScale>
                                      <p:cBhvr>
                                        <p:cTn id="41" dur="166" decel="50000">
                                          <p:stCondLst>
                                            <p:cond delay="1338"/>
                                          </p:stCondLst>
                                        </p:cTn>
                                        <p:tgtEl>
                                          <p:spTgt spid="25">
                                            <p:txEl>
                                              <p:pRg st="0" end="0"/>
                                            </p:txEl>
                                          </p:spTgt>
                                        </p:tgtEl>
                                      </p:cBhvr>
                                      <p:to x="100000" y="100000"/>
                                    </p:animScale>
                                    <p:animScale>
                                      <p:cBhvr>
                                        <p:cTn id="42" dur="26">
                                          <p:stCondLst>
                                            <p:cond delay="1642"/>
                                          </p:stCondLst>
                                        </p:cTn>
                                        <p:tgtEl>
                                          <p:spTgt spid="25">
                                            <p:txEl>
                                              <p:pRg st="0" end="0"/>
                                            </p:txEl>
                                          </p:spTgt>
                                        </p:tgtEl>
                                      </p:cBhvr>
                                      <p:to x="100000" y="90000"/>
                                    </p:animScale>
                                    <p:animScale>
                                      <p:cBhvr>
                                        <p:cTn id="43" dur="166" decel="50000">
                                          <p:stCondLst>
                                            <p:cond delay="1668"/>
                                          </p:stCondLst>
                                        </p:cTn>
                                        <p:tgtEl>
                                          <p:spTgt spid="25">
                                            <p:txEl>
                                              <p:pRg st="0" end="0"/>
                                            </p:txEl>
                                          </p:spTgt>
                                        </p:tgtEl>
                                      </p:cBhvr>
                                      <p:to x="100000" y="100000"/>
                                    </p:animScale>
                                    <p:animScale>
                                      <p:cBhvr>
                                        <p:cTn id="44" dur="26">
                                          <p:stCondLst>
                                            <p:cond delay="1808"/>
                                          </p:stCondLst>
                                        </p:cTn>
                                        <p:tgtEl>
                                          <p:spTgt spid="25">
                                            <p:txEl>
                                              <p:pRg st="0" end="0"/>
                                            </p:txEl>
                                          </p:spTgt>
                                        </p:tgtEl>
                                      </p:cBhvr>
                                      <p:to x="100000" y="95000"/>
                                    </p:animScale>
                                    <p:animScale>
                                      <p:cBhvr>
                                        <p:cTn id="45" dur="166" decel="50000">
                                          <p:stCondLst>
                                            <p:cond delay="1834"/>
                                          </p:stCondLst>
                                        </p:cTn>
                                        <p:tgtEl>
                                          <p:spTgt spid="2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2D55-9F5B-C0F4-759A-9ADEEB60E678}"/>
              </a:ext>
            </a:extLst>
          </p:cNvPr>
          <p:cNvSpPr>
            <a:spLocks noGrp="1"/>
          </p:cNvSpPr>
          <p:nvPr>
            <p:ph type="ctrTitle"/>
          </p:nvPr>
        </p:nvSpPr>
        <p:spPr>
          <a:xfrm>
            <a:off x="353961" y="176981"/>
            <a:ext cx="11018889" cy="899651"/>
          </a:xfrm>
        </p:spPr>
        <p:txBody>
          <a:bodyPr>
            <a:normAutofit fontScale="90000"/>
          </a:bodyPr>
          <a:lstStyle/>
          <a:p>
            <a:r>
              <a:rPr lang="en-US" b="1" dirty="0">
                <a:latin typeface="Times New Roman" panose="02020603050405020304" pitchFamily="18" charset="0"/>
                <a:cs typeface="Times New Roman" panose="02020603050405020304" pitchFamily="18" charset="0"/>
              </a:rPr>
              <a:t>Parameter &amp; Statistics</a:t>
            </a:r>
            <a:endParaRPr lang="en-AE" b="1" dirty="0">
              <a:latin typeface="Times New Roman" panose="02020603050405020304" pitchFamily="18" charset="0"/>
              <a:cs typeface="Times New Roman" panose="02020603050405020304" pitchFamily="18" charset="0"/>
            </a:endParaRPr>
          </a:p>
        </p:txBody>
      </p:sp>
      <p:pic>
        <p:nvPicPr>
          <p:cNvPr id="4" name="Picture 3" descr="A statue of a person&#10;&#10;Description automatically generated">
            <a:extLst>
              <a:ext uri="{FF2B5EF4-FFF2-40B4-BE49-F238E27FC236}">
                <a16:creationId xmlns:a16="http://schemas.microsoft.com/office/drawing/2014/main" id="{232B0583-93AA-750C-94BF-CC959670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325" y="1194625"/>
            <a:ext cx="3819010" cy="3404039"/>
          </a:xfrm>
          <a:prstGeom prst="rect">
            <a:avLst/>
          </a:prstGeom>
        </p:spPr>
      </p:pic>
      <p:pic>
        <p:nvPicPr>
          <p:cNvPr id="9" name="Picture 8" descr="A statue of a person&#10;&#10;Description automatically generated">
            <a:extLst>
              <a:ext uri="{FF2B5EF4-FFF2-40B4-BE49-F238E27FC236}">
                <a16:creationId xmlns:a16="http://schemas.microsoft.com/office/drawing/2014/main" id="{160EEE6C-FA9A-107A-5A2D-CB85E9227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563" y="1275281"/>
            <a:ext cx="4342112" cy="3309852"/>
          </a:xfrm>
          <a:prstGeom prst="rect">
            <a:avLst/>
          </a:prstGeom>
        </p:spPr>
      </p:pic>
      <p:sp>
        <p:nvSpPr>
          <p:cNvPr id="11" name="TextBox 10">
            <a:extLst>
              <a:ext uri="{FF2B5EF4-FFF2-40B4-BE49-F238E27FC236}">
                <a16:creationId xmlns:a16="http://schemas.microsoft.com/office/drawing/2014/main" id="{EFB9B314-DCC9-9F90-3A81-0C16AF9DE754}"/>
              </a:ext>
            </a:extLst>
          </p:cNvPr>
          <p:cNvSpPr txBox="1"/>
          <p:nvPr/>
        </p:nvSpPr>
        <p:spPr>
          <a:xfrm>
            <a:off x="1062681" y="4955059"/>
            <a:ext cx="434211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Greek –Papulation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Mean: </a:t>
            </a:r>
            <a:r>
              <a:rPr kumimoji="0" lang="en-US" sz="20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Variance: </a:t>
            </a:r>
            <a:r>
              <a:rPr kumimoji="0" lang="el-G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σ2</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Standard Deviation: </a:t>
            </a:r>
            <a:r>
              <a:rPr kumimoji="0" lang="el-GR"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α</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TextBox 11">
            <a:extLst>
              <a:ext uri="{FF2B5EF4-FFF2-40B4-BE49-F238E27FC236}">
                <a16:creationId xmlns:a16="http://schemas.microsoft.com/office/drawing/2014/main" id="{AF1FA818-DFB7-C96C-6C1D-FC78C816BD0F}"/>
              </a:ext>
            </a:extLst>
          </p:cNvPr>
          <p:cNvSpPr txBox="1"/>
          <p:nvPr/>
        </p:nvSpPr>
        <p:spPr>
          <a:xfrm>
            <a:off x="6096000" y="4794878"/>
            <a:ext cx="434211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Roman- Sample Statistics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Mean: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Variance: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Standard Deviation:</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a:t>
            </a:r>
            <a:endParaRPr kumimoji="0" lang="en-AE"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0881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89CA8-EC6C-1E33-4F7A-F2CA91BE92EA}"/>
              </a:ext>
            </a:extLst>
          </p:cNvPr>
          <p:cNvSpPr txBox="1"/>
          <p:nvPr/>
        </p:nvSpPr>
        <p:spPr>
          <a:xfrm>
            <a:off x="838200" y="4138163"/>
            <a:ext cx="3687491" cy="2106333"/>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Descriptive and Inferential Statistics</a:t>
            </a:r>
          </a:p>
        </p:txBody>
      </p:sp>
      <p:pic>
        <p:nvPicPr>
          <p:cNvPr id="7" name="Picture 6" descr="A close-up of a text&#10;&#10;Description automatically generated">
            <a:extLst>
              <a:ext uri="{FF2B5EF4-FFF2-40B4-BE49-F238E27FC236}">
                <a16:creationId xmlns:a16="http://schemas.microsoft.com/office/drawing/2014/main" id="{9D055059-165A-54D0-7CB6-1D8AE06A387C}"/>
              </a:ext>
            </a:extLst>
          </p:cNvPr>
          <p:cNvPicPr>
            <a:picLocks noChangeAspect="1"/>
          </p:cNvPicPr>
          <p:nvPr/>
        </p:nvPicPr>
        <p:blipFill>
          <a:blip r:embed="rId2">
            <a:extLst>
              <a:ext uri="{28A0092B-C50C-407E-A947-70E740481C1C}">
                <a14:useLocalDpi xmlns:a14="http://schemas.microsoft.com/office/drawing/2010/main" val="0"/>
              </a:ext>
            </a:extLst>
          </a:blip>
          <a:srcRect b="27420"/>
          <a:stretch/>
        </p:blipFill>
        <p:spPr>
          <a:xfrm>
            <a:off x="-2" y="10"/>
            <a:ext cx="12192002" cy="3428990"/>
          </a:xfrm>
          <a:prstGeom prst="rect">
            <a:avLst/>
          </a:prstGeom>
        </p:spPr>
      </p:pic>
      <p:grpSp>
        <p:nvGrpSpPr>
          <p:cNvPr id="16" name="Group 15">
            <a:extLst>
              <a:ext uri="{FF2B5EF4-FFF2-40B4-BE49-F238E27FC236}">
                <a16:creationId xmlns:a16="http://schemas.microsoft.com/office/drawing/2014/main" id="{5EC81CC9-EAC3-3907-9268-3A583E3B63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00" y="3401858"/>
            <a:ext cx="12207200" cy="123363"/>
            <a:chOff x="-5025" y="6737718"/>
            <a:chExt cx="12207200" cy="123363"/>
          </a:xfrm>
        </p:grpSpPr>
        <p:sp>
          <p:nvSpPr>
            <p:cNvPr id="13" name="Rectangle 12">
              <a:extLst>
                <a:ext uri="{FF2B5EF4-FFF2-40B4-BE49-F238E27FC236}">
                  <a16:creationId xmlns:a16="http://schemas.microsoft.com/office/drawing/2014/main" id="{665915B0-4647-B7BB-3CDF-D62A16FCB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EA416CD1-48B0-ADCA-33F6-A12FBD9EE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5" name="TextBox 4">
            <a:extLst>
              <a:ext uri="{FF2B5EF4-FFF2-40B4-BE49-F238E27FC236}">
                <a16:creationId xmlns:a16="http://schemas.microsoft.com/office/drawing/2014/main" id="{E6A46DB4-802B-5892-1057-AB097E10E830}"/>
              </a:ext>
            </a:extLst>
          </p:cNvPr>
          <p:cNvSpPr txBox="1"/>
          <p:nvPr/>
        </p:nvSpPr>
        <p:spPr>
          <a:xfrm>
            <a:off x="5315578" y="3826671"/>
            <a:ext cx="6530591" cy="2171405"/>
          </a:xfrm>
          <a:prstGeom prst="rect">
            <a:avLst/>
          </a:prstGeom>
        </p:spPr>
        <p:txBody>
          <a:bodyPr vert="horz" lIns="91440" tIns="45720" rIns="91440" bIns="45720" rtlCol="0" anchor="t">
            <a:no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Descriptive Statistics – Data gathered about a group to reach conclusions about the same group.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Inferential Statistics – Data gathered from a sample and the statistics generated to reach conclusions about the population from which the sample is taken. Also known as Inductive Statistics</a:t>
            </a:r>
          </a:p>
        </p:txBody>
      </p:sp>
    </p:spTree>
    <p:extLst>
      <p:ext uri="{BB962C8B-B14F-4D97-AF65-F5344CB8AC3E}">
        <p14:creationId xmlns:p14="http://schemas.microsoft.com/office/powerpoint/2010/main" val="2069880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B8A17139-3F72-4BDD-671C-62B39C2010D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ptos Display" panose="02110004020202020204"/>
                <a:ea typeface="+mn-ea"/>
                <a:cs typeface="+mn-cs"/>
              </a:rPr>
              <a:t>Variables and Data</a:t>
            </a:r>
          </a:p>
        </p:txBody>
      </p:sp>
      <p:pic>
        <p:nvPicPr>
          <p:cNvPr id="5" name="Picture 4" descr="A table of numbers and letters&#10;&#10;Description automatically generated">
            <a:extLst>
              <a:ext uri="{FF2B5EF4-FFF2-40B4-BE49-F238E27FC236}">
                <a16:creationId xmlns:a16="http://schemas.microsoft.com/office/drawing/2014/main" id="{72FA2631-1262-B1FE-CAF1-FCE4965EB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101" y="643466"/>
            <a:ext cx="6599130" cy="5568739"/>
          </a:xfrm>
          <a:prstGeom prst="rect">
            <a:avLst/>
          </a:prstGeom>
        </p:spPr>
      </p:pic>
    </p:spTree>
    <p:extLst>
      <p:ext uri="{BB962C8B-B14F-4D97-AF65-F5344CB8AC3E}">
        <p14:creationId xmlns:p14="http://schemas.microsoft.com/office/powerpoint/2010/main" val="2709182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D11E-BEF3-B79B-E38F-B5DFC76B0EB7}"/>
              </a:ext>
            </a:extLst>
          </p:cNvPr>
          <p:cNvSpPr>
            <a:spLocks noGrp="1"/>
          </p:cNvSpPr>
          <p:nvPr>
            <p:ph type="title"/>
          </p:nvPr>
        </p:nvSpPr>
        <p:spPr/>
        <p:txBody>
          <a:bodyPr/>
          <a:lstStyle/>
          <a:p>
            <a:pPr algn="ctr"/>
            <a:r>
              <a:rPr lang="en-US" b="1" dirty="0">
                <a:solidFill>
                  <a:schemeClr val="accent1">
                    <a:lumMod val="50000"/>
                  </a:schemeClr>
                </a:solidFill>
              </a:rPr>
              <a:t>What Is Mathematics When It Is Useful ?</a:t>
            </a:r>
            <a:endParaRPr lang="en-AE" dirty="0"/>
          </a:p>
        </p:txBody>
      </p:sp>
      <p:sp>
        <p:nvSpPr>
          <p:cNvPr id="3" name="Content Placeholder 2">
            <a:extLst>
              <a:ext uri="{FF2B5EF4-FFF2-40B4-BE49-F238E27FC236}">
                <a16:creationId xmlns:a16="http://schemas.microsoft.com/office/drawing/2014/main" id="{AA986DC3-CE5D-0FCD-64DE-F6346A5C9344}"/>
              </a:ext>
            </a:extLst>
          </p:cNvPr>
          <p:cNvSpPr>
            <a:spLocks noGrp="1"/>
          </p:cNvSpPr>
          <p:nvPr>
            <p:ph idx="1"/>
          </p:nvPr>
        </p:nvSpPr>
        <p:spPr>
          <a:xfrm>
            <a:off x="216976" y="1425843"/>
            <a:ext cx="11809709" cy="5222930"/>
          </a:xfrm>
          <a:solidFill>
            <a:schemeClr val="bg1"/>
          </a:solidFill>
        </p:spPr>
        <p:txBody>
          <a:bodyPr>
            <a:normAutofit/>
          </a:bodyPr>
          <a:lstStyle/>
          <a:p>
            <a:pPr marL="0" indent="0">
              <a:buNone/>
            </a:pPr>
            <a:endParaRPr lang="en-US" b="1" i="1" dirty="0">
              <a:latin typeface="Times New Roman" panose="02020603050405020304" pitchFamily="18" charset="0"/>
              <a:cs typeface="Times New Roman" panose="02020603050405020304" pitchFamily="18" charset="0"/>
            </a:endParaRPr>
          </a:p>
          <a:p>
            <a:pPr marL="0" indent="0">
              <a:buNone/>
            </a:pP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1.MATHEMATICS AS A LANGUAGE</a:t>
            </a:r>
            <a:r>
              <a:rPr lang="en-US" sz="3200"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It’s the language we use to make sense of the world, going beyond just numbers and equations.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2. FINDING PATTERNS AND CONNECTIONS: </a:t>
            </a:r>
            <a:r>
              <a:rPr lang="en-US" dirty="0">
                <a:latin typeface="Times New Roman" panose="02020603050405020304" pitchFamily="18" charset="0"/>
                <a:cs typeface="Times New Roman" panose="02020603050405020304" pitchFamily="18" charset="0"/>
              </a:rPr>
              <a:t>It helps us discover patterns, understand shapes, and see how different things are connected.</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sz="3600" b="1" dirty="0">
                <a:solidFill>
                  <a:schemeClr val="tx2">
                    <a:lumMod val="75000"/>
                    <a:lumOff val="25000"/>
                  </a:schemeClr>
                </a:solidFill>
                <a:latin typeface="Times New Roman" panose="02020603050405020304" pitchFamily="18" charset="0"/>
                <a:cs typeface="Times New Roman" panose="02020603050405020304" pitchFamily="18" charset="0"/>
              </a:rPr>
              <a:t>3. </a:t>
            </a: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PROBLEM-SOLVING TOOLKIT</a:t>
            </a:r>
            <a:r>
              <a:rPr lang="en-US" b="1"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Mathematics provides tools to solve problems, from simple everyday tasks to complex challenges like space exploration.</a:t>
            </a:r>
          </a:p>
          <a:p>
            <a:pPr marL="0" indent="0">
              <a:buNone/>
            </a:pP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2239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80">
                                          <p:stCondLst>
                                            <p:cond delay="0"/>
                                          </p:stCondLst>
                                        </p:cTn>
                                        <p:tgtEl>
                                          <p:spTgt spid="3">
                                            <p:txEl>
                                              <p:pRg st="1" end="1"/>
                                            </p:txEl>
                                          </p:spTgt>
                                        </p:tgtEl>
                                      </p:cBhvr>
                                    </p:animEffect>
                                    <p:anim calcmode="lin" valueType="num">
                                      <p:cBhvr>
                                        <p:cTn id="15"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1" end="1"/>
                                            </p:txEl>
                                          </p:spTgt>
                                        </p:tgtEl>
                                      </p:cBhvr>
                                      <p:to x="100000" y="60000"/>
                                    </p:animScale>
                                    <p:animScale>
                                      <p:cBhvr>
                                        <p:cTn id="21" dur="166" decel="50000">
                                          <p:stCondLst>
                                            <p:cond delay="676"/>
                                          </p:stCondLst>
                                        </p:cTn>
                                        <p:tgtEl>
                                          <p:spTgt spid="3">
                                            <p:txEl>
                                              <p:pRg st="1" end="1"/>
                                            </p:txEl>
                                          </p:spTgt>
                                        </p:tgtEl>
                                      </p:cBhvr>
                                      <p:to x="100000" y="100000"/>
                                    </p:animScale>
                                    <p:animScale>
                                      <p:cBhvr>
                                        <p:cTn id="22" dur="26">
                                          <p:stCondLst>
                                            <p:cond delay="1312"/>
                                          </p:stCondLst>
                                        </p:cTn>
                                        <p:tgtEl>
                                          <p:spTgt spid="3">
                                            <p:txEl>
                                              <p:pRg st="1" end="1"/>
                                            </p:txEl>
                                          </p:spTgt>
                                        </p:tgtEl>
                                      </p:cBhvr>
                                      <p:to x="100000" y="80000"/>
                                    </p:animScale>
                                    <p:animScale>
                                      <p:cBhvr>
                                        <p:cTn id="23" dur="166" decel="50000">
                                          <p:stCondLst>
                                            <p:cond delay="1338"/>
                                          </p:stCondLst>
                                        </p:cTn>
                                        <p:tgtEl>
                                          <p:spTgt spid="3">
                                            <p:txEl>
                                              <p:pRg st="1" end="1"/>
                                            </p:txEl>
                                          </p:spTgt>
                                        </p:tgtEl>
                                      </p:cBhvr>
                                      <p:to x="100000" y="100000"/>
                                    </p:animScale>
                                    <p:animScale>
                                      <p:cBhvr>
                                        <p:cTn id="24" dur="26">
                                          <p:stCondLst>
                                            <p:cond delay="1642"/>
                                          </p:stCondLst>
                                        </p:cTn>
                                        <p:tgtEl>
                                          <p:spTgt spid="3">
                                            <p:txEl>
                                              <p:pRg st="1" end="1"/>
                                            </p:txEl>
                                          </p:spTgt>
                                        </p:tgtEl>
                                      </p:cBhvr>
                                      <p:to x="100000" y="90000"/>
                                    </p:animScale>
                                    <p:animScale>
                                      <p:cBhvr>
                                        <p:cTn id="25" dur="166" decel="50000">
                                          <p:stCondLst>
                                            <p:cond delay="1668"/>
                                          </p:stCondLst>
                                        </p:cTn>
                                        <p:tgtEl>
                                          <p:spTgt spid="3">
                                            <p:txEl>
                                              <p:pRg st="1" end="1"/>
                                            </p:txEl>
                                          </p:spTgt>
                                        </p:tgtEl>
                                      </p:cBhvr>
                                      <p:to x="100000" y="100000"/>
                                    </p:animScale>
                                    <p:animScale>
                                      <p:cBhvr>
                                        <p:cTn id="26" dur="26">
                                          <p:stCondLst>
                                            <p:cond delay="1808"/>
                                          </p:stCondLst>
                                        </p:cTn>
                                        <p:tgtEl>
                                          <p:spTgt spid="3">
                                            <p:txEl>
                                              <p:pRg st="1" end="1"/>
                                            </p:txEl>
                                          </p:spTgt>
                                        </p:tgtEl>
                                      </p:cBhvr>
                                      <p:to x="100000" y="95000"/>
                                    </p:animScale>
                                    <p:animScale>
                                      <p:cBhvr>
                                        <p:cTn id="27" dur="166" decel="50000">
                                          <p:stCondLst>
                                            <p:cond delay="1834"/>
                                          </p:stCondLst>
                                        </p:cTn>
                                        <p:tgtEl>
                                          <p:spTgt spid="3">
                                            <p:txEl>
                                              <p:pRg st="1" end="1"/>
                                            </p:txEl>
                                          </p:spTgt>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80">
                                          <p:stCondLst>
                                            <p:cond delay="0"/>
                                          </p:stCondLst>
                                        </p:cTn>
                                        <p:tgtEl>
                                          <p:spTgt spid="3">
                                            <p:txEl>
                                              <p:pRg st="3" end="3"/>
                                            </p:txEl>
                                          </p:spTgt>
                                        </p:tgtEl>
                                      </p:cBhvr>
                                    </p:animEffect>
                                    <p:anim calcmode="lin" valueType="num">
                                      <p:cBhvr>
                                        <p:cTn id="31"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3" end="3"/>
                                            </p:txEl>
                                          </p:spTgt>
                                        </p:tgtEl>
                                      </p:cBhvr>
                                      <p:to x="100000" y="60000"/>
                                    </p:animScale>
                                    <p:animScale>
                                      <p:cBhvr>
                                        <p:cTn id="37" dur="166" decel="50000">
                                          <p:stCondLst>
                                            <p:cond delay="676"/>
                                          </p:stCondLst>
                                        </p:cTn>
                                        <p:tgtEl>
                                          <p:spTgt spid="3">
                                            <p:txEl>
                                              <p:pRg st="3" end="3"/>
                                            </p:txEl>
                                          </p:spTgt>
                                        </p:tgtEl>
                                      </p:cBhvr>
                                      <p:to x="100000" y="100000"/>
                                    </p:animScale>
                                    <p:animScale>
                                      <p:cBhvr>
                                        <p:cTn id="38" dur="26">
                                          <p:stCondLst>
                                            <p:cond delay="1312"/>
                                          </p:stCondLst>
                                        </p:cTn>
                                        <p:tgtEl>
                                          <p:spTgt spid="3">
                                            <p:txEl>
                                              <p:pRg st="3" end="3"/>
                                            </p:txEl>
                                          </p:spTgt>
                                        </p:tgtEl>
                                      </p:cBhvr>
                                      <p:to x="100000" y="80000"/>
                                    </p:animScale>
                                    <p:animScale>
                                      <p:cBhvr>
                                        <p:cTn id="39" dur="166" decel="50000">
                                          <p:stCondLst>
                                            <p:cond delay="1338"/>
                                          </p:stCondLst>
                                        </p:cTn>
                                        <p:tgtEl>
                                          <p:spTgt spid="3">
                                            <p:txEl>
                                              <p:pRg st="3" end="3"/>
                                            </p:txEl>
                                          </p:spTgt>
                                        </p:tgtEl>
                                      </p:cBhvr>
                                      <p:to x="100000" y="100000"/>
                                    </p:animScale>
                                    <p:animScale>
                                      <p:cBhvr>
                                        <p:cTn id="40" dur="26">
                                          <p:stCondLst>
                                            <p:cond delay="1642"/>
                                          </p:stCondLst>
                                        </p:cTn>
                                        <p:tgtEl>
                                          <p:spTgt spid="3">
                                            <p:txEl>
                                              <p:pRg st="3" end="3"/>
                                            </p:txEl>
                                          </p:spTgt>
                                        </p:tgtEl>
                                      </p:cBhvr>
                                      <p:to x="100000" y="90000"/>
                                    </p:animScale>
                                    <p:animScale>
                                      <p:cBhvr>
                                        <p:cTn id="41" dur="166" decel="50000">
                                          <p:stCondLst>
                                            <p:cond delay="1668"/>
                                          </p:stCondLst>
                                        </p:cTn>
                                        <p:tgtEl>
                                          <p:spTgt spid="3">
                                            <p:txEl>
                                              <p:pRg st="3" end="3"/>
                                            </p:txEl>
                                          </p:spTgt>
                                        </p:tgtEl>
                                      </p:cBhvr>
                                      <p:to x="100000" y="100000"/>
                                    </p:animScale>
                                    <p:animScale>
                                      <p:cBhvr>
                                        <p:cTn id="42" dur="26">
                                          <p:stCondLst>
                                            <p:cond delay="1808"/>
                                          </p:stCondLst>
                                        </p:cTn>
                                        <p:tgtEl>
                                          <p:spTgt spid="3">
                                            <p:txEl>
                                              <p:pRg st="3" end="3"/>
                                            </p:txEl>
                                          </p:spTgt>
                                        </p:tgtEl>
                                      </p:cBhvr>
                                      <p:to x="100000" y="95000"/>
                                    </p:animScale>
                                    <p:animScale>
                                      <p:cBhvr>
                                        <p:cTn id="43" dur="166" decel="50000">
                                          <p:stCondLst>
                                            <p:cond delay="1834"/>
                                          </p:stCondLst>
                                        </p:cTn>
                                        <p:tgtEl>
                                          <p:spTgt spid="3">
                                            <p:txEl>
                                              <p:pRg st="3" end="3"/>
                                            </p:txEl>
                                          </p:spTgt>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down)">
                                      <p:cBhvr>
                                        <p:cTn id="46" dur="580">
                                          <p:stCondLst>
                                            <p:cond delay="0"/>
                                          </p:stCondLst>
                                        </p:cTn>
                                        <p:tgtEl>
                                          <p:spTgt spid="3">
                                            <p:txEl>
                                              <p:pRg st="5" end="5"/>
                                            </p:txEl>
                                          </p:spTgt>
                                        </p:tgtEl>
                                      </p:cBhvr>
                                    </p:animEffect>
                                    <p:anim calcmode="lin" valueType="num">
                                      <p:cBhvr>
                                        <p:cTn id="47"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3">
                                            <p:txEl>
                                              <p:pRg st="5" end="5"/>
                                            </p:txEl>
                                          </p:spTgt>
                                        </p:tgtEl>
                                      </p:cBhvr>
                                      <p:to x="100000" y="60000"/>
                                    </p:animScale>
                                    <p:animScale>
                                      <p:cBhvr>
                                        <p:cTn id="53" dur="166" decel="50000">
                                          <p:stCondLst>
                                            <p:cond delay="676"/>
                                          </p:stCondLst>
                                        </p:cTn>
                                        <p:tgtEl>
                                          <p:spTgt spid="3">
                                            <p:txEl>
                                              <p:pRg st="5" end="5"/>
                                            </p:txEl>
                                          </p:spTgt>
                                        </p:tgtEl>
                                      </p:cBhvr>
                                      <p:to x="100000" y="100000"/>
                                    </p:animScale>
                                    <p:animScale>
                                      <p:cBhvr>
                                        <p:cTn id="54" dur="26">
                                          <p:stCondLst>
                                            <p:cond delay="1312"/>
                                          </p:stCondLst>
                                        </p:cTn>
                                        <p:tgtEl>
                                          <p:spTgt spid="3">
                                            <p:txEl>
                                              <p:pRg st="5" end="5"/>
                                            </p:txEl>
                                          </p:spTgt>
                                        </p:tgtEl>
                                      </p:cBhvr>
                                      <p:to x="100000" y="80000"/>
                                    </p:animScale>
                                    <p:animScale>
                                      <p:cBhvr>
                                        <p:cTn id="55" dur="166" decel="50000">
                                          <p:stCondLst>
                                            <p:cond delay="1338"/>
                                          </p:stCondLst>
                                        </p:cTn>
                                        <p:tgtEl>
                                          <p:spTgt spid="3">
                                            <p:txEl>
                                              <p:pRg st="5" end="5"/>
                                            </p:txEl>
                                          </p:spTgt>
                                        </p:tgtEl>
                                      </p:cBhvr>
                                      <p:to x="100000" y="100000"/>
                                    </p:animScale>
                                    <p:animScale>
                                      <p:cBhvr>
                                        <p:cTn id="56" dur="26">
                                          <p:stCondLst>
                                            <p:cond delay="1642"/>
                                          </p:stCondLst>
                                        </p:cTn>
                                        <p:tgtEl>
                                          <p:spTgt spid="3">
                                            <p:txEl>
                                              <p:pRg st="5" end="5"/>
                                            </p:txEl>
                                          </p:spTgt>
                                        </p:tgtEl>
                                      </p:cBhvr>
                                      <p:to x="100000" y="90000"/>
                                    </p:animScale>
                                    <p:animScale>
                                      <p:cBhvr>
                                        <p:cTn id="57" dur="166" decel="50000">
                                          <p:stCondLst>
                                            <p:cond delay="1668"/>
                                          </p:stCondLst>
                                        </p:cTn>
                                        <p:tgtEl>
                                          <p:spTgt spid="3">
                                            <p:txEl>
                                              <p:pRg st="5" end="5"/>
                                            </p:txEl>
                                          </p:spTgt>
                                        </p:tgtEl>
                                      </p:cBhvr>
                                      <p:to x="100000" y="100000"/>
                                    </p:animScale>
                                    <p:animScale>
                                      <p:cBhvr>
                                        <p:cTn id="58" dur="26">
                                          <p:stCondLst>
                                            <p:cond delay="1808"/>
                                          </p:stCondLst>
                                        </p:cTn>
                                        <p:tgtEl>
                                          <p:spTgt spid="3">
                                            <p:txEl>
                                              <p:pRg st="5" end="5"/>
                                            </p:txEl>
                                          </p:spTgt>
                                        </p:tgtEl>
                                      </p:cBhvr>
                                      <p:to x="100000" y="95000"/>
                                    </p:animScale>
                                    <p:animScale>
                                      <p:cBhvr>
                                        <p:cTn id="59"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E1BFC8-423A-843D-1264-87E0511DF4DF}"/>
              </a:ext>
            </a:extLst>
          </p:cNvPr>
          <p:cNvSpPr txBox="1"/>
          <p:nvPr/>
        </p:nvSpPr>
        <p:spPr>
          <a:xfrm>
            <a:off x="630936" y="640080"/>
            <a:ext cx="4818888"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kern="1200" dirty="0">
                <a:solidFill>
                  <a:schemeClr val="tx1"/>
                </a:solidFill>
                <a:latin typeface="Times New Roman" panose="02020603050405020304" pitchFamily="18" charset="0"/>
                <a:ea typeface="+mj-ea"/>
                <a:cs typeface="Times New Roman" panose="02020603050405020304" pitchFamily="18" charset="0"/>
              </a:rPr>
              <a:t>Variables – Dependent and Independent </a:t>
            </a:r>
          </a:p>
        </p:txBody>
      </p:sp>
      <p:sp>
        <p:nvSpPr>
          <p:cNvPr id="5" name="TextBox 4">
            <a:extLst>
              <a:ext uri="{FF2B5EF4-FFF2-40B4-BE49-F238E27FC236}">
                <a16:creationId xmlns:a16="http://schemas.microsoft.com/office/drawing/2014/main" id="{93498164-F573-6666-B913-A55D078E9B24}"/>
              </a:ext>
            </a:extLst>
          </p:cNvPr>
          <p:cNvSpPr txBox="1"/>
          <p:nvPr/>
        </p:nvSpPr>
        <p:spPr>
          <a:xfrm>
            <a:off x="630936" y="2660904"/>
            <a:ext cx="4818888" cy="3547872"/>
          </a:xfrm>
          <a:prstGeom prst="rect">
            <a:avLst/>
          </a:prstGeom>
        </p:spPr>
        <p:txBody>
          <a:bodyPr vert="horz" lIns="91440" tIns="45720" rIns="91440" bIns="45720" rtlCol="0" anchor="t">
            <a:normAutofit/>
          </a:bodyPr>
          <a:lstStyle/>
          <a:p>
            <a:pPr>
              <a:lnSpc>
                <a:spcPct val="90000"/>
              </a:lnSpc>
              <a:spcAft>
                <a:spcPts val="600"/>
              </a:spcAft>
            </a:pPr>
            <a:r>
              <a:rPr lang="en-US" sz="2800" dirty="0">
                <a:latin typeface="Times New Roman" panose="02020603050405020304" pitchFamily="18" charset="0"/>
                <a:cs typeface="Times New Roman" panose="02020603050405020304" pitchFamily="18" charset="0"/>
              </a:rPr>
              <a:t>• Dependent variables on y-axis and Independent on x-axis.</a:t>
            </a:r>
          </a:p>
          <a:p>
            <a:pPr indent="-228600">
              <a:lnSpc>
                <a:spcPct val="90000"/>
              </a:lnSpc>
              <a:spcAft>
                <a:spcPts val="600"/>
              </a:spcAf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a:lnSpc>
                <a:spcPct val="90000"/>
              </a:lnSpc>
              <a:spcAft>
                <a:spcPts val="600"/>
              </a:spcAft>
            </a:pPr>
            <a:r>
              <a:rPr lang="en-US" sz="2800" dirty="0">
                <a:latin typeface="Times New Roman" panose="02020603050405020304" pitchFamily="18" charset="0"/>
                <a:cs typeface="Times New Roman" panose="02020603050405020304" pitchFamily="18" charset="0"/>
              </a:rPr>
              <a:t>• Dependent variable also called Target variable or Class variable.</a:t>
            </a:r>
          </a:p>
        </p:txBody>
      </p:sp>
      <p:pic>
        <p:nvPicPr>
          <p:cNvPr id="7" name="Picture 6" descr="A graph of a weight chart&#10;&#10;Description automatically generated">
            <a:extLst>
              <a:ext uri="{FF2B5EF4-FFF2-40B4-BE49-F238E27FC236}">
                <a16:creationId xmlns:a16="http://schemas.microsoft.com/office/drawing/2014/main" id="{A82E7811-2DE9-BA1E-FE2B-614BD9926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044553"/>
            <a:ext cx="5458968" cy="4768894"/>
          </a:xfrm>
          <a:prstGeom prst="rect">
            <a:avLst/>
          </a:prstGeom>
        </p:spPr>
      </p:pic>
    </p:spTree>
    <p:extLst>
      <p:ext uri="{BB962C8B-B14F-4D97-AF65-F5344CB8AC3E}">
        <p14:creationId xmlns:p14="http://schemas.microsoft.com/office/powerpoint/2010/main" val="1025183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251EEA-B37C-DE8C-BAB6-6B38F11D055E}"/>
              </a:ext>
            </a:extLst>
          </p:cNvPr>
          <p:cNvSpPr txBox="1"/>
          <p:nvPr/>
        </p:nvSpPr>
        <p:spPr>
          <a:xfrm>
            <a:off x="841248" y="334644"/>
            <a:ext cx="10509504" cy="10769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tx1"/>
                </a:solidFill>
                <a:latin typeface="Times New Roman" panose="02020603050405020304" pitchFamily="18" charset="0"/>
                <a:ea typeface="+mj-ea"/>
                <a:cs typeface="Times New Roman" panose="02020603050405020304" pitchFamily="18" charset="0"/>
              </a:rPr>
              <a:t>Data – Numeric and Categorical </a:t>
            </a:r>
          </a:p>
        </p:txBody>
      </p:sp>
      <p:pic>
        <p:nvPicPr>
          <p:cNvPr id="5" name="Picture 4" descr="A large pile of gold bars&#10;&#10;Description automatically generated">
            <a:extLst>
              <a:ext uri="{FF2B5EF4-FFF2-40B4-BE49-F238E27FC236}">
                <a16:creationId xmlns:a16="http://schemas.microsoft.com/office/drawing/2014/main" id="{7D54AE02-FDAE-13C1-A887-A83C7CE8FC07}"/>
              </a:ext>
            </a:extLst>
          </p:cNvPr>
          <p:cNvPicPr>
            <a:picLocks noChangeAspect="1"/>
          </p:cNvPicPr>
          <p:nvPr/>
        </p:nvPicPr>
        <p:blipFill rotWithShape="1">
          <a:blip r:embed="rId2">
            <a:extLst>
              <a:ext uri="{28A0092B-C50C-407E-A947-70E740481C1C}">
                <a14:useLocalDpi xmlns:a14="http://schemas.microsoft.com/office/drawing/2010/main" val="0"/>
              </a:ext>
            </a:extLst>
          </a:blip>
          <a:srcRect l="7919" r="18011"/>
          <a:stretch/>
        </p:blipFill>
        <p:spPr>
          <a:xfrm>
            <a:off x="1676501" y="1759483"/>
            <a:ext cx="2579783" cy="2058943"/>
          </a:xfrm>
          <a:prstGeom prst="rect">
            <a:avLst/>
          </a:prstGeom>
        </p:spPr>
      </p:pic>
      <p:pic>
        <p:nvPicPr>
          <p:cNvPr id="7" name="Picture 6" descr="A pile of gold bars&#10;&#10;Description automatically generated">
            <a:extLst>
              <a:ext uri="{FF2B5EF4-FFF2-40B4-BE49-F238E27FC236}">
                <a16:creationId xmlns:a16="http://schemas.microsoft.com/office/drawing/2014/main" id="{66F05A80-3D75-A96E-D5E9-7C722D505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502" y="4089477"/>
            <a:ext cx="2579783" cy="2183307"/>
          </a:xfrm>
          <a:prstGeom prst="rect">
            <a:avLst/>
          </a:prstGeom>
        </p:spPr>
      </p:pic>
      <p:sp>
        <p:nvSpPr>
          <p:cNvPr id="9" name="TextBox 8">
            <a:extLst>
              <a:ext uri="{FF2B5EF4-FFF2-40B4-BE49-F238E27FC236}">
                <a16:creationId xmlns:a16="http://schemas.microsoft.com/office/drawing/2014/main" id="{0C6449CF-92C6-9010-954E-2757A6DDE023}"/>
              </a:ext>
            </a:extLst>
          </p:cNvPr>
          <p:cNvSpPr txBox="1"/>
          <p:nvPr/>
        </p:nvSpPr>
        <p:spPr>
          <a:xfrm>
            <a:off x="4410907" y="2636106"/>
            <a:ext cx="5045631" cy="319446"/>
          </a:xfrm>
          <a:prstGeom prst="rect">
            <a:avLst/>
          </a:prstGeom>
          <a:noFill/>
        </p:spPr>
        <p:txBody>
          <a:bodyPr wrap="square">
            <a:spAutoFit/>
          </a:bodyPr>
          <a:lstStyle/>
          <a:p>
            <a:pPr defTabSz="749808">
              <a:spcAft>
                <a:spcPts val="600"/>
              </a:spcAft>
            </a:pPr>
            <a:r>
              <a:rPr lang="en-IN" sz="1476" kern="1200" dirty="0">
                <a:solidFill>
                  <a:schemeClr val="tx1"/>
                </a:solidFill>
                <a:latin typeface="Times New Roman" panose="02020603050405020304" pitchFamily="18" charset="0"/>
                <a:ea typeface="+mn-ea"/>
                <a:cs typeface="Times New Roman" panose="02020603050405020304" pitchFamily="18" charset="0"/>
              </a:rPr>
              <a:t>18 kg</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0B5DFDA-3718-05BA-8907-107687475A5A}"/>
              </a:ext>
            </a:extLst>
          </p:cNvPr>
          <p:cNvSpPr txBox="1"/>
          <p:nvPr/>
        </p:nvSpPr>
        <p:spPr>
          <a:xfrm>
            <a:off x="4410907" y="4796776"/>
            <a:ext cx="5045631" cy="319446"/>
          </a:xfrm>
          <a:prstGeom prst="rect">
            <a:avLst/>
          </a:prstGeom>
          <a:noFill/>
        </p:spPr>
        <p:txBody>
          <a:bodyPr wrap="square">
            <a:spAutoFit/>
          </a:bodyPr>
          <a:lstStyle/>
          <a:p>
            <a:pPr defTabSz="749808">
              <a:spcAft>
                <a:spcPts val="600"/>
              </a:spcAft>
            </a:pPr>
            <a:r>
              <a:rPr lang="en-IN" sz="1476" kern="1200">
                <a:solidFill>
                  <a:schemeClr val="tx1"/>
                </a:solidFill>
                <a:latin typeface="Times New Roman" panose="02020603050405020304" pitchFamily="18" charset="0"/>
                <a:ea typeface="+mn-ea"/>
                <a:cs typeface="Times New Roman" panose="02020603050405020304" pitchFamily="18" charset="0"/>
              </a:rPr>
              <a:t>27 kg </a:t>
            </a:r>
            <a:endParaRPr lang="en-IN">
              <a:latin typeface="Times New Roman" panose="02020603050405020304" pitchFamily="18" charset="0"/>
              <a:cs typeface="Times New Roman" panose="02020603050405020304" pitchFamily="18" charset="0"/>
            </a:endParaRPr>
          </a:p>
        </p:txBody>
      </p:sp>
      <p:pic>
        <p:nvPicPr>
          <p:cNvPr id="13" name="Picture 12" descr="A group of people in blue uniforms&#10;&#10;Description automatically generated">
            <a:extLst>
              <a:ext uri="{FF2B5EF4-FFF2-40B4-BE49-F238E27FC236}">
                <a16:creationId xmlns:a16="http://schemas.microsoft.com/office/drawing/2014/main" id="{F3CD94CE-F93D-BB6E-4303-6F3B73947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407" y="1737360"/>
            <a:ext cx="3767948" cy="4410858"/>
          </a:xfrm>
          <a:prstGeom prst="rect">
            <a:avLst/>
          </a:prstGeom>
        </p:spPr>
      </p:pic>
    </p:spTree>
    <p:extLst>
      <p:ext uri="{BB962C8B-B14F-4D97-AF65-F5344CB8AC3E}">
        <p14:creationId xmlns:p14="http://schemas.microsoft.com/office/powerpoint/2010/main" val="2302634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DB4101-BC55-0471-D252-DD926AD308F1}"/>
              </a:ext>
            </a:extLst>
          </p:cNvPr>
          <p:cNvSpPr txBox="1"/>
          <p:nvPr/>
        </p:nvSpPr>
        <p:spPr>
          <a:xfrm>
            <a:off x="2020215" y="544772"/>
            <a:ext cx="5801917" cy="141612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solidFill>
                  <a:schemeClr val="tx1"/>
                </a:solidFill>
                <a:latin typeface="Times New Roman" panose="02020603050405020304" pitchFamily="18" charset="0"/>
                <a:ea typeface="+mj-ea"/>
                <a:cs typeface="Times New Roman" panose="02020603050405020304" pitchFamily="18" charset="0"/>
              </a:rPr>
              <a:t>Categorical Data (Qualitative)</a:t>
            </a:r>
          </a:p>
        </p:txBody>
      </p:sp>
      <p:pic>
        <p:nvPicPr>
          <p:cNvPr id="13" name="Graphic 12" descr="Bar chart">
            <a:extLst>
              <a:ext uri="{FF2B5EF4-FFF2-40B4-BE49-F238E27FC236}">
                <a16:creationId xmlns:a16="http://schemas.microsoft.com/office/drawing/2014/main" id="{E59A5CE4-9FA9-7BC1-DF42-E790D401D7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065" y="762365"/>
            <a:ext cx="1198532" cy="1198532"/>
          </a:xfrm>
          <a:prstGeom prst="rect">
            <a:avLst/>
          </a:prstGeom>
        </p:spPr>
      </p:pic>
      <p:sp>
        <p:nvSpPr>
          <p:cNvPr id="5" name="TextBox 4">
            <a:extLst>
              <a:ext uri="{FF2B5EF4-FFF2-40B4-BE49-F238E27FC236}">
                <a16:creationId xmlns:a16="http://schemas.microsoft.com/office/drawing/2014/main" id="{75B85AB6-DBD6-61DF-39AD-2223394C438A}"/>
              </a:ext>
            </a:extLst>
          </p:cNvPr>
          <p:cNvSpPr txBox="1"/>
          <p:nvPr/>
        </p:nvSpPr>
        <p:spPr>
          <a:xfrm>
            <a:off x="636083" y="2934376"/>
            <a:ext cx="5801917" cy="2057045"/>
          </a:xfrm>
          <a:prstGeom prst="rect">
            <a:avLst/>
          </a:prstGeom>
        </p:spPr>
        <p:txBody>
          <a:bodyPr vert="horz" lIns="91440" tIns="45720" rIns="91440" bIns="45720" rtlCol="0">
            <a:noAutofit/>
          </a:bodyPr>
          <a:lstStyle/>
          <a:p>
            <a:pPr>
              <a:lnSpc>
                <a:spcPct val="90000"/>
              </a:lnSpc>
              <a:spcAft>
                <a:spcPts val="600"/>
              </a:spcAft>
            </a:pPr>
            <a:r>
              <a:rPr lang="en-US" sz="2400" dirty="0">
                <a:latin typeface="Times New Roman" panose="02020603050405020304" pitchFamily="18" charset="0"/>
                <a:cs typeface="Times New Roman" panose="02020603050405020304" pitchFamily="18" charset="0"/>
              </a:rPr>
              <a:t>Nominal Examples</a:t>
            </a:r>
          </a:p>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Employee ID </a:t>
            </a:r>
          </a:p>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Gender </a:t>
            </a:r>
          </a:p>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Religion </a:t>
            </a:r>
          </a:p>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Ethnicity </a:t>
            </a:r>
          </a:p>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Pin codes </a:t>
            </a:r>
          </a:p>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Place of birth</a:t>
            </a:r>
          </a:p>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Aadhaar numbers </a:t>
            </a:r>
          </a:p>
        </p:txBody>
      </p:sp>
      <p:sp>
        <p:nvSpPr>
          <p:cNvPr id="7" name="TextBox 6">
            <a:extLst>
              <a:ext uri="{FF2B5EF4-FFF2-40B4-BE49-F238E27FC236}">
                <a16:creationId xmlns:a16="http://schemas.microsoft.com/office/drawing/2014/main" id="{3C9A904E-121A-98BE-A58D-4D22A0E259EA}"/>
              </a:ext>
            </a:extLst>
          </p:cNvPr>
          <p:cNvSpPr txBox="1"/>
          <p:nvPr/>
        </p:nvSpPr>
        <p:spPr>
          <a:xfrm>
            <a:off x="6659874" y="1252835"/>
            <a:ext cx="4159045" cy="2046714"/>
          </a:xfrm>
          <a:prstGeom prst="rect">
            <a:avLst/>
          </a:prstGeom>
          <a:noFill/>
        </p:spPr>
        <p:txBody>
          <a:bodyPr wrap="square">
            <a:spAutoFit/>
          </a:bodyPr>
          <a:lstStyle/>
          <a:p>
            <a:pPr>
              <a:spcAft>
                <a:spcPts val="600"/>
              </a:spcAft>
            </a:pPr>
            <a:r>
              <a:rPr lang="en-US" sz="2800" dirty="0">
                <a:latin typeface="Times New Roman" panose="02020603050405020304" pitchFamily="18" charset="0"/>
                <a:cs typeface="Times New Roman" panose="02020603050405020304" pitchFamily="18" charset="0"/>
              </a:rPr>
              <a:t>Ordinal Examples</a:t>
            </a:r>
          </a:p>
          <a:p>
            <a:pPr>
              <a:spcAft>
                <a:spcPts val="600"/>
              </a:spcAft>
            </a:pPr>
            <a:r>
              <a:rPr lang="en-US" sz="2800" dirty="0">
                <a:latin typeface="Times New Roman" panose="02020603050405020304" pitchFamily="18" charset="0"/>
                <a:cs typeface="Times New Roman" panose="02020603050405020304" pitchFamily="18" charset="0"/>
              </a:rPr>
              <a:t> • Mutual fund risk ratings</a:t>
            </a:r>
          </a:p>
          <a:p>
            <a:pPr>
              <a:spcAft>
                <a:spcPts val="600"/>
              </a:spcAft>
            </a:pPr>
            <a:r>
              <a:rPr lang="en-US" sz="2800" dirty="0">
                <a:latin typeface="Times New Roman" panose="02020603050405020304" pitchFamily="18" charset="0"/>
                <a:cs typeface="Times New Roman" panose="02020603050405020304" pitchFamily="18" charset="0"/>
              </a:rPr>
              <a:t> • Fortune 50 rankings</a:t>
            </a:r>
          </a:p>
          <a:p>
            <a:pPr>
              <a:spcAft>
                <a:spcPts val="600"/>
              </a:spcAft>
            </a:pPr>
            <a:r>
              <a:rPr lang="en-US" sz="2800" dirty="0">
                <a:latin typeface="Times New Roman" panose="02020603050405020304" pitchFamily="18" charset="0"/>
                <a:cs typeface="Times New Roman" panose="02020603050405020304" pitchFamily="18" charset="0"/>
              </a:rPr>
              <a:t> • Movie ratings </a:t>
            </a:r>
            <a:endParaRPr lang="en-IN"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6648436-4A03-8939-BC1F-FCAF89F554ED}"/>
              </a:ext>
            </a:extLst>
          </p:cNvPr>
          <p:cNvSpPr txBox="1"/>
          <p:nvPr/>
        </p:nvSpPr>
        <p:spPr>
          <a:xfrm>
            <a:off x="6641431" y="4115886"/>
            <a:ext cx="4857135" cy="1384995"/>
          </a:xfrm>
          <a:prstGeom prst="rect">
            <a:avLst/>
          </a:prstGeom>
          <a:noFill/>
        </p:spPr>
        <p:txBody>
          <a:bodyPr wrap="square">
            <a:spAutoFit/>
          </a:bodyPr>
          <a:lstStyle/>
          <a:p>
            <a:pPr>
              <a:spcAft>
                <a:spcPts val="600"/>
              </a:spcAft>
            </a:pPr>
            <a:r>
              <a:rPr lang="en-US" sz="2800" dirty="0">
                <a:latin typeface="Times New Roman" panose="02020603050405020304" pitchFamily="18" charset="0"/>
                <a:cs typeface="Times New Roman" panose="02020603050405020304" pitchFamily="18" charset="0"/>
              </a:rPr>
              <a:t>While there is an order, difference between consecutive levels are not always equal.</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67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B8ED8F-5AE1-4D94-F64E-D16EB8277B0C}"/>
              </a:ext>
            </a:extLst>
          </p:cNvPr>
          <p:cNvSpPr txBox="1"/>
          <p:nvPr/>
        </p:nvSpPr>
        <p:spPr>
          <a:xfrm>
            <a:off x="761803" y="350196"/>
            <a:ext cx="4646904" cy="16245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Times New Roman" panose="02020603050405020304" pitchFamily="18" charset="0"/>
                <a:ea typeface="+mj-ea"/>
                <a:cs typeface="Times New Roman" panose="02020603050405020304" pitchFamily="18" charset="0"/>
              </a:rPr>
              <a:t>Quantitative Data - Interval</a:t>
            </a:r>
          </a:p>
        </p:txBody>
      </p:sp>
      <p:sp>
        <p:nvSpPr>
          <p:cNvPr id="5" name="TextBox 4">
            <a:extLst>
              <a:ext uri="{FF2B5EF4-FFF2-40B4-BE49-F238E27FC236}">
                <a16:creationId xmlns:a16="http://schemas.microsoft.com/office/drawing/2014/main" id="{39021F8D-17FE-7E88-6472-DBCC4088A020}"/>
              </a:ext>
            </a:extLst>
          </p:cNvPr>
          <p:cNvSpPr txBox="1"/>
          <p:nvPr/>
        </p:nvSpPr>
        <p:spPr>
          <a:xfrm>
            <a:off x="528385" y="2636195"/>
            <a:ext cx="5113739" cy="3613149"/>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where ordering is clear and the difference in data values is meaningful. </a:t>
            </a:r>
          </a:p>
          <a:p>
            <a:pPr indent="-228600">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However, there is no natural zero or origin. So ratios are not meaningful. </a:t>
            </a:r>
          </a:p>
          <a:p>
            <a:pPr indent="-228600">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Example: Year 1008 vs 2016 Temperature: 14C vs 28C</a:t>
            </a:r>
          </a:p>
        </p:txBody>
      </p:sp>
      <p:pic>
        <p:nvPicPr>
          <p:cNvPr id="7" name="Picture 6" descr="Water droplet on a petal">
            <a:extLst>
              <a:ext uri="{FF2B5EF4-FFF2-40B4-BE49-F238E27FC236}">
                <a16:creationId xmlns:a16="http://schemas.microsoft.com/office/drawing/2014/main" id="{D4F52EEB-748E-21F4-E4A7-DEA636A13354}"/>
              </a:ext>
            </a:extLst>
          </p:cNvPr>
          <p:cNvPicPr>
            <a:picLocks noChangeAspect="1"/>
          </p:cNvPicPr>
          <p:nvPr/>
        </p:nvPicPr>
        <p:blipFill>
          <a:blip r:embed="rId2"/>
          <a:srcRect l="28149" r="21795"/>
          <a:stretch/>
        </p:blipFill>
        <p:spPr>
          <a:xfrm>
            <a:off x="6096000" y="1"/>
            <a:ext cx="6102825" cy="6858000"/>
          </a:xfrm>
          <a:prstGeom prst="rect">
            <a:avLst/>
          </a:prstGeom>
        </p:spPr>
      </p:pic>
    </p:spTree>
    <p:extLst>
      <p:ext uri="{BB962C8B-B14F-4D97-AF65-F5344CB8AC3E}">
        <p14:creationId xmlns:p14="http://schemas.microsoft.com/office/powerpoint/2010/main" val="17777746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8369F1-1B31-D230-42EF-1D0488ED20F3}"/>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Times New Roman" panose="02020603050405020304" pitchFamily="18" charset="0"/>
                <a:ea typeface="+mj-ea"/>
                <a:cs typeface="Times New Roman" panose="02020603050405020304" pitchFamily="18" charset="0"/>
              </a:rPr>
              <a:t>Quantitative Data - Ratio</a:t>
            </a:r>
          </a:p>
        </p:txBody>
      </p:sp>
      <p:pic>
        <p:nvPicPr>
          <p:cNvPr id="7" name="Picture 6" descr="Periodic table of elements">
            <a:extLst>
              <a:ext uri="{FF2B5EF4-FFF2-40B4-BE49-F238E27FC236}">
                <a16:creationId xmlns:a16="http://schemas.microsoft.com/office/drawing/2014/main" id="{622FA9F0-1912-FDC3-48A6-2A66AA221748}"/>
              </a:ext>
            </a:extLst>
          </p:cNvPr>
          <p:cNvPicPr>
            <a:picLocks noChangeAspect="1"/>
          </p:cNvPicPr>
          <p:nvPr/>
        </p:nvPicPr>
        <p:blipFill>
          <a:blip r:embed="rId2"/>
          <a:srcRect l="21435" r="1925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Box 4">
            <a:extLst>
              <a:ext uri="{FF2B5EF4-FFF2-40B4-BE49-F238E27FC236}">
                <a16:creationId xmlns:a16="http://schemas.microsoft.com/office/drawing/2014/main" id="{538CAF28-FE56-C87E-75FA-20B5769603E2}"/>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Ratio level data is similar to Interval level data, with the key difference – there is a natural zero point. </a:t>
            </a:r>
          </a:p>
          <a:p>
            <a:pPr indent="-228600">
              <a:lnSpc>
                <a:spcPct val="90000"/>
              </a:lnSpc>
              <a:spcAft>
                <a:spcPts val="600"/>
              </a:spcAf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Examples: Weights, Cost of things, Number of correct answers in a exam </a:t>
            </a:r>
          </a:p>
        </p:txBody>
      </p:sp>
    </p:spTree>
    <p:extLst>
      <p:ext uri="{BB962C8B-B14F-4D97-AF65-F5344CB8AC3E}">
        <p14:creationId xmlns:p14="http://schemas.microsoft.com/office/powerpoint/2010/main" val="43187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E9F0B9-BEAC-2565-C951-1C34E64051F8}"/>
              </a:ext>
            </a:extLst>
          </p:cNvPr>
          <p:cNvSpPr txBox="1"/>
          <p:nvPr/>
        </p:nvSpPr>
        <p:spPr>
          <a:xfrm>
            <a:off x="761803" y="350196"/>
            <a:ext cx="4646904" cy="16245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Times New Roman" panose="02020603050405020304" pitchFamily="18" charset="0"/>
                <a:ea typeface="+mj-ea"/>
                <a:cs typeface="Times New Roman" panose="02020603050405020304" pitchFamily="18" charset="0"/>
              </a:rPr>
              <a:t>Summary of Levels of Data Measurement</a:t>
            </a:r>
          </a:p>
        </p:txBody>
      </p:sp>
      <p:sp>
        <p:nvSpPr>
          <p:cNvPr id="5" name="TextBox 4">
            <a:extLst>
              <a:ext uri="{FF2B5EF4-FFF2-40B4-BE49-F238E27FC236}">
                <a16:creationId xmlns:a16="http://schemas.microsoft.com/office/drawing/2014/main" id="{52B72182-C730-7C99-C759-CB43DE624F08}"/>
              </a:ext>
            </a:extLst>
          </p:cNvPr>
          <p:cNvSpPr txBox="1"/>
          <p:nvPr/>
        </p:nvSpPr>
        <p:spPr>
          <a:xfrm>
            <a:off x="761803" y="2636195"/>
            <a:ext cx="4646905" cy="3613149"/>
          </a:xfrm>
          <a:prstGeom prst="rect">
            <a:avLst/>
          </a:prstGeom>
        </p:spPr>
        <p:txBody>
          <a:bodyPr vert="horz" lIns="91440" tIns="45720" rIns="91440" bIns="45720" rtlCol="0" anchor="ctr">
            <a:normAutofit/>
          </a:bodyPr>
          <a:lstStyle/>
          <a:p>
            <a:pPr>
              <a:lnSpc>
                <a:spcPct val="90000"/>
              </a:lnSpc>
              <a:spcAft>
                <a:spcPts val="600"/>
              </a:spcAft>
            </a:pPr>
            <a:r>
              <a:rPr lang="en-US" sz="2400" dirty="0">
                <a:latin typeface="Times New Roman" panose="02020603050405020304" pitchFamily="18" charset="0"/>
                <a:cs typeface="Times New Roman" panose="02020603050405020304" pitchFamily="18" charset="0"/>
              </a:rPr>
              <a:t>•Nominal - Categories only </a:t>
            </a:r>
          </a:p>
          <a:p>
            <a:pPr>
              <a:lnSpc>
                <a:spcPct val="90000"/>
              </a:lnSpc>
              <a:spcAft>
                <a:spcPts val="600"/>
              </a:spcAft>
            </a:pPr>
            <a:r>
              <a:rPr lang="en-US" sz="2400" dirty="0">
                <a:latin typeface="Times New Roman" panose="02020603050405020304" pitchFamily="18" charset="0"/>
                <a:cs typeface="Times New Roman" panose="02020603050405020304" pitchFamily="18" charset="0"/>
              </a:rPr>
              <a:t>•Ordinal - Categories with some order </a:t>
            </a:r>
          </a:p>
          <a:p>
            <a:pPr>
              <a:lnSpc>
                <a:spcPct val="90000"/>
              </a:lnSpc>
              <a:spcAft>
                <a:spcPts val="600"/>
              </a:spcAft>
            </a:pPr>
            <a:r>
              <a:rPr lang="en-US" sz="2400" dirty="0">
                <a:latin typeface="Times New Roman" panose="02020603050405020304" pitchFamily="18" charset="0"/>
                <a:cs typeface="Times New Roman" panose="02020603050405020304" pitchFamily="18" charset="0"/>
              </a:rPr>
              <a:t>•Interval – Meaningful differences, but no zero point </a:t>
            </a:r>
          </a:p>
          <a:p>
            <a:pPr>
              <a:lnSpc>
                <a:spcPct val="90000"/>
              </a:lnSpc>
              <a:spcAft>
                <a:spcPts val="600"/>
              </a:spcAft>
            </a:pPr>
            <a:r>
              <a:rPr lang="en-US" sz="2400" dirty="0">
                <a:latin typeface="Times New Roman" panose="02020603050405020304" pitchFamily="18" charset="0"/>
                <a:cs typeface="Times New Roman" panose="02020603050405020304" pitchFamily="18" charset="0"/>
              </a:rPr>
              <a:t>•Ratio – Meaningful differences with a natural starting point</a:t>
            </a:r>
          </a:p>
        </p:txBody>
      </p:sp>
      <p:pic>
        <p:nvPicPr>
          <p:cNvPr id="7" name="Picture 6" descr="Graph">
            <a:extLst>
              <a:ext uri="{FF2B5EF4-FFF2-40B4-BE49-F238E27FC236}">
                <a16:creationId xmlns:a16="http://schemas.microsoft.com/office/drawing/2014/main" id="{29BDA22E-2D82-F9F7-9A55-CB86C5078F81}"/>
              </a:ext>
            </a:extLst>
          </p:cNvPr>
          <p:cNvPicPr>
            <a:picLocks noChangeAspect="1"/>
          </p:cNvPicPr>
          <p:nvPr/>
        </p:nvPicPr>
        <p:blipFill>
          <a:blip r:embed="rId2"/>
          <a:srcRect l="16558" r="27824"/>
          <a:stretch/>
        </p:blipFill>
        <p:spPr>
          <a:xfrm>
            <a:off x="6096000" y="1"/>
            <a:ext cx="6102825" cy="6858000"/>
          </a:xfrm>
          <a:prstGeom prst="rect">
            <a:avLst/>
          </a:prstGeom>
        </p:spPr>
      </p:pic>
    </p:spTree>
    <p:extLst>
      <p:ext uri="{BB962C8B-B14F-4D97-AF65-F5344CB8AC3E}">
        <p14:creationId xmlns:p14="http://schemas.microsoft.com/office/powerpoint/2010/main" val="2243734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CB7A29-4E1B-4F0C-8E17-2C30A0EE051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Discrete and Continuous </a:t>
            </a:r>
          </a:p>
        </p:txBody>
      </p:sp>
      <p:pic>
        <p:nvPicPr>
          <p:cNvPr id="5" name="Picture 4" descr="A graph with green rectangles and a white background&#10;&#10;Description automatically generated">
            <a:extLst>
              <a:ext uri="{FF2B5EF4-FFF2-40B4-BE49-F238E27FC236}">
                <a16:creationId xmlns:a16="http://schemas.microsoft.com/office/drawing/2014/main" id="{4FD00468-BCBF-83B3-306A-B79401D7A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5493"/>
            <a:ext cx="4333506" cy="3317695"/>
          </a:xfrm>
          <a:prstGeom prst="rect">
            <a:avLst/>
          </a:prstGeom>
        </p:spPr>
      </p:pic>
      <p:pic>
        <p:nvPicPr>
          <p:cNvPr id="7" name="Picture 6" descr="A graph of a function&#10;&#10;Description automatically generated">
            <a:extLst>
              <a:ext uri="{FF2B5EF4-FFF2-40B4-BE49-F238E27FC236}">
                <a16:creationId xmlns:a16="http://schemas.microsoft.com/office/drawing/2014/main" id="{C605DAB4-9431-D612-AE43-0E6957E80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139" y="1915493"/>
            <a:ext cx="4771517" cy="3382931"/>
          </a:xfrm>
          <a:prstGeom prst="rect">
            <a:avLst/>
          </a:prstGeom>
        </p:spPr>
      </p:pic>
      <p:sp>
        <p:nvSpPr>
          <p:cNvPr id="9" name="TextBox 8">
            <a:extLst>
              <a:ext uri="{FF2B5EF4-FFF2-40B4-BE49-F238E27FC236}">
                <a16:creationId xmlns:a16="http://schemas.microsoft.com/office/drawing/2014/main" id="{F2BA441B-9716-F123-452D-31018B87C3D0}"/>
              </a:ext>
            </a:extLst>
          </p:cNvPr>
          <p:cNvSpPr txBox="1"/>
          <p:nvPr/>
        </p:nvSpPr>
        <p:spPr>
          <a:xfrm>
            <a:off x="2189924" y="5346397"/>
            <a:ext cx="1786513" cy="511853"/>
          </a:xfrm>
          <a:prstGeom prst="rect">
            <a:avLst/>
          </a:prstGeom>
          <a:noFill/>
        </p:spPr>
        <p:txBody>
          <a:bodyPr wrap="square">
            <a:spAutoFit/>
          </a:bodyPr>
          <a:lstStyle/>
          <a:p>
            <a:pPr defTabSz="886968">
              <a:spcAft>
                <a:spcPts val="600"/>
              </a:spcAft>
            </a:pPr>
            <a:r>
              <a:rPr lang="en-IN" sz="2716" kern="1200">
                <a:solidFill>
                  <a:schemeClr val="tx1"/>
                </a:solidFill>
                <a:latin typeface="Times New Roman" panose="02020603050405020304" pitchFamily="18" charset="0"/>
                <a:ea typeface="+mn-ea"/>
                <a:cs typeface="Times New Roman" panose="02020603050405020304" pitchFamily="18" charset="0"/>
              </a:rPr>
              <a:t>Countable </a:t>
            </a:r>
            <a:endParaRPr lang="en-IN" sz="28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EBFA414-DB48-90DC-6D67-8B379411A904}"/>
              </a:ext>
            </a:extLst>
          </p:cNvPr>
          <p:cNvSpPr txBox="1"/>
          <p:nvPr/>
        </p:nvSpPr>
        <p:spPr>
          <a:xfrm>
            <a:off x="8160550" y="5458044"/>
            <a:ext cx="2010298" cy="511853"/>
          </a:xfrm>
          <a:prstGeom prst="rect">
            <a:avLst/>
          </a:prstGeom>
          <a:noFill/>
        </p:spPr>
        <p:txBody>
          <a:bodyPr wrap="square">
            <a:spAutoFit/>
          </a:bodyPr>
          <a:lstStyle/>
          <a:p>
            <a:pPr defTabSz="886968">
              <a:spcAft>
                <a:spcPts val="600"/>
              </a:spcAft>
            </a:pPr>
            <a:r>
              <a:rPr lang="en-IN" sz="2716" kern="1200">
                <a:solidFill>
                  <a:schemeClr val="tx1"/>
                </a:solidFill>
                <a:latin typeface="Times New Roman" panose="02020603050405020304" pitchFamily="18" charset="0"/>
                <a:ea typeface="+mn-ea"/>
                <a:cs typeface="Times New Roman" panose="02020603050405020304" pitchFamily="18" charset="0"/>
              </a:rPr>
              <a:t>Measurable</a:t>
            </a:r>
            <a:endParaRPr lang="en-I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386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CCDD8F-C1E5-F7C0-099B-BAAADF6019AF}"/>
              </a:ext>
            </a:extLst>
          </p:cNvPr>
          <p:cNvSpPr txBox="1"/>
          <p:nvPr/>
        </p:nvSpPr>
        <p:spPr>
          <a:xfrm>
            <a:off x="481013" y="3752849"/>
            <a:ext cx="32908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Times New Roman" panose="02020603050405020304" pitchFamily="18" charset="0"/>
                <a:ea typeface="+mj-ea"/>
                <a:cs typeface="Times New Roman" panose="02020603050405020304" pitchFamily="18" charset="0"/>
              </a:rPr>
              <a:t>Discrete or Continuous?</a:t>
            </a:r>
          </a:p>
        </p:txBody>
      </p:sp>
      <p:pic>
        <p:nvPicPr>
          <p:cNvPr id="7" name="Picture 6" descr="Packages on conveyor belt">
            <a:extLst>
              <a:ext uri="{FF2B5EF4-FFF2-40B4-BE49-F238E27FC236}">
                <a16:creationId xmlns:a16="http://schemas.microsoft.com/office/drawing/2014/main" id="{F61F7E1B-1428-55F8-8B1B-7540C3B90B8A}"/>
              </a:ext>
            </a:extLst>
          </p:cNvPr>
          <p:cNvPicPr>
            <a:picLocks noChangeAspect="1"/>
          </p:cNvPicPr>
          <p:nvPr/>
        </p:nvPicPr>
        <p:blipFill>
          <a:blip r:embed="rId2"/>
          <a:srcRect t="27202" b="27203"/>
          <a:stretch/>
        </p:blipFill>
        <p:spPr>
          <a:xfrm>
            <a:off x="20" y="10"/>
            <a:ext cx="12191980" cy="26628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Box 4">
            <a:extLst>
              <a:ext uri="{FF2B5EF4-FFF2-40B4-BE49-F238E27FC236}">
                <a16:creationId xmlns:a16="http://schemas.microsoft.com/office/drawing/2014/main" id="{38BCECBA-D534-881F-9100-386B3F212E4F}"/>
              </a:ext>
            </a:extLst>
          </p:cNvPr>
          <p:cNvSpPr txBox="1"/>
          <p:nvPr/>
        </p:nvSpPr>
        <p:spPr>
          <a:xfrm>
            <a:off x="3352800" y="2998840"/>
            <a:ext cx="8356595" cy="3206698"/>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Time between customer arrivals at a retail outlet                                                                                   Continuous </a:t>
            </a: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Sampling the volume of liquid nitrogen in a storage tank                                                                             Continuous</a:t>
            </a: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Sampling 100 voters in an exit poll and determining how many voted for the winning candidate  Discrete </a:t>
            </a: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Lengths of newly designed automobiles                                                                                                           Continuous </a:t>
            </a: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of customers arriving at a retail outlet during a five-minute period                                            Discrete </a:t>
            </a: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of defects in a batch of 50 items                                                                                                              Discrete </a:t>
            </a:r>
          </a:p>
        </p:txBody>
      </p:sp>
    </p:spTree>
    <p:extLst>
      <p:ext uri="{BB962C8B-B14F-4D97-AF65-F5344CB8AC3E}">
        <p14:creationId xmlns:p14="http://schemas.microsoft.com/office/powerpoint/2010/main" val="3158346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FE363F-6747-CA90-2973-93CBE64B814A}"/>
              </a:ext>
            </a:extLst>
          </p:cNvPr>
          <p:cNvSpPr txBox="1"/>
          <p:nvPr/>
        </p:nvSpPr>
        <p:spPr>
          <a:xfrm>
            <a:off x="887292" y="1846018"/>
            <a:ext cx="54257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100" kern="1200" dirty="0">
                <a:solidFill>
                  <a:schemeClr val="tx1"/>
                </a:solidFill>
                <a:latin typeface="Times New Roman" panose="02020603050405020304" pitchFamily="18" charset="0"/>
                <a:ea typeface="+mj-ea"/>
                <a:cs typeface="Times New Roman" panose="02020603050405020304" pitchFamily="18" charset="0"/>
              </a:rPr>
              <a:t>DESCRIBING DATA THROUGH STATISTICS</a:t>
            </a:r>
          </a:p>
        </p:txBody>
      </p:sp>
    </p:spTree>
    <p:extLst>
      <p:ext uri="{BB962C8B-B14F-4D97-AF65-F5344CB8AC3E}">
        <p14:creationId xmlns:p14="http://schemas.microsoft.com/office/powerpoint/2010/main" val="2141073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070C0A-82E1-4A5D-000D-95831EF83A16}"/>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dirty="0">
                <a:solidFill>
                  <a:schemeClr val="tx1"/>
                </a:solidFill>
                <a:latin typeface="Times New Roman" panose="02020603050405020304" pitchFamily="18" charset="0"/>
                <a:ea typeface="+mj-ea"/>
                <a:cs typeface="Times New Roman" panose="02020603050405020304" pitchFamily="18" charset="0"/>
              </a:rPr>
              <a:t>The Central Tendencies</a:t>
            </a:r>
          </a:p>
        </p:txBody>
      </p:sp>
      <p:sp>
        <p:nvSpPr>
          <p:cNvPr id="5" name="TextBox 4">
            <a:extLst>
              <a:ext uri="{FF2B5EF4-FFF2-40B4-BE49-F238E27FC236}">
                <a16:creationId xmlns:a16="http://schemas.microsoft.com/office/drawing/2014/main" id="{8F09373F-F427-D3F3-8E1E-DA034867CB79}"/>
              </a:ext>
            </a:extLst>
          </p:cNvPr>
          <p:cNvSpPr txBox="1"/>
          <p:nvPr/>
        </p:nvSpPr>
        <p:spPr>
          <a:xfrm>
            <a:off x="1071716" y="2011476"/>
            <a:ext cx="3657600" cy="3970318"/>
          </a:xfrm>
          <a:prstGeom prst="rect">
            <a:avLst/>
          </a:prstGeom>
          <a:noFill/>
        </p:spPr>
        <p:txBody>
          <a:bodyPr wrap="square">
            <a:spAutoFit/>
          </a:bodyPr>
          <a:lstStyle/>
          <a:p>
            <a:pPr defTabSz="603504">
              <a:spcAft>
                <a:spcPts val="600"/>
              </a:spcAft>
            </a:pPr>
            <a:r>
              <a:rPr lang="en-US" sz="2800" kern="1200" dirty="0">
                <a:solidFill>
                  <a:schemeClr val="tx1"/>
                </a:solidFill>
                <a:latin typeface="Times New Roman" panose="02020603050405020304" pitchFamily="18" charset="0"/>
                <a:ea typeface="+mn-ea"/>
                <a:cs typeface="Times New Roman" panose="02020603050405020304" pitchFamily="18" charset="0"/>
              </a:rPr>
              <a:t>Sai wants to join a health club in an activity that has others in the same age group as him. He is 22 years old. Mean ages for Yoga, Power Workout and Swimming classes are: </a:t>
            </a:r>
            <a:endParaRPr lang="en-IN" sz="2800" dirty="0">
              <a:latin typeface="Times New Roman" panose="02020603050405020304" pitchFamily="18" charset="0"/>
              <a:cs typeface="Times New Roman" panose="02020603050405020304" pitchFamily="18" charset="0"/>
            </a:endParaRPr>
          </a:p>
        </p:txBody>
      </p:sp>
      <p:pic>
        <p:nvPicPr>
          <p:cNvPr id="7" name="Picture 6" descr="A person doing yoga on the beach&#10;&#10;Description automatically generated">
            <a:extLst>
              <a:ext uri="{FF2B5EF4-FFF2-40B4-BE49-F238E27FC236}">
                <a16:creationId xmlns:a16="http://schemas.microsoft.com/office/drawing/2014/main" id="{35216680-5466-0A71-566F-C4076FD7A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186" y="1926266"/>
            <a:ext cx="2262937" cy="1486276"/>
          </a:xfrm>
          <a:prstGeom prst="rect">
            <a:avLst/>
          </a:prstGeom>
        </p:spPr>
      </p:pic>
      <p:pic>
        <p:nvPicPr>
          <p:cNvPr id="9" name="Picture 8" descr="A person lifting weights in a gym&#10;&#10;Description automatically generated">
            <a:extLst>
              <a:ext uri="{FF2B5EF4-FFF2-40B4-BE49-F238E27FC236}">
                <a16:creationId xmlns:a16="http://schemas.microsoft.com/office/drawing/2014/main" id="{A87455B6-0B3F-8F47-15FB-E53AC16DF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2186" y="3505173"/>
            <a:ext cx="2262938" cy="1346588"/>
          </a:xfrm>
          <a:prstGeom prst="rect">
            <a:avLst/>
          </a:prstGeom>
        </p:spPr>
      </p:pic>
      <p:pic>
        <p:nvPicPr>
          <p:cNvPr id="11" name="Picture 10" descr="A person and person in a pool&#10;&#10;Description automatically generated">
            <a:extLst>
              <a:ext uri="{FF2B5EF4-FFF2-40B4-BE49-F238E27FC236}">
                <a16:creationId xmlns:a16="http://schemas.microsoft.com/office/drawing/2014/main" id="{2B41C037-DBAB-D99D-16EB-0914BCE91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186" y="4937202"/>
            <a:ext cx="2262938" cy="1346588"/>
          </a:xfrm>
          <a:prstGeom prst="rect">
            <a:avLst/>
          </a:prstGeom>
        </p:spPr>
      </p:pic>
      <p:sp>
        <p:nvSpPr>
          <p:cNvPr id="13" name="TextBox 12">
            <a:extLst>
              <a:ext uri="{FF2B5EF4-FFF2-40B4-BE49-F238E27FC236}">
                <a16:creationId xmlns:a16="http://schemas.microsoft.com/office/drawing/2014/main" id="{8682C3DA-8590-82AD-AF43-F3BC0FD0A9A7}"/>
              </a:ext>
            </a:extLst>
          </p:cNvPr>
          <p:cNvSpPr txBox="1"/>
          <p:nvPr/>
        </p:nvSpPr>
        <p:spPr>
          <a:xfrm>
            <a:off x="6479895" y="2546990"/>
            <a:ext cx="1212291" cy="307777"/>
          </a:xfrm>
          <a:prstGeom prst="rect">
            <a:avLst/>
          </a:prstGeom>
          <a:noFill/>
        </p:spPr>
        <p:txBody>
          <a:bodyPr wrap="square">
            <a:spAutoFit/>
          </a:bodyPr>
          <a:lstStyle/>
          <a:p>
            <a:pPr defTabSz="603504">
              <a:spcAft>
                <a:spcPts val="600"/>
              </a:spcAft>
            </a:pPr>
            <a:r>
              <a:rPr lang="en-IN" sz="1400" b="1" kern="1200" dirty="0">
                <a:solidFill>
                  <a:schemeClr val="tx1"/>
                </a:solidFill>
                <a:latin typeface="Times New Roman" panose="02020603050405020304" pitchFamily="18" charset="0"/>
                <a:ea typeface="+mn-ea"/>
                <a:cs typeface="Times New Roman" panose="02020603050405020304" pitchFamily="18" charset="0"/>
              </a:rPr>
              <a:t>15 years</a:t>
            </a:r>
            <a:endParaRPr lang="en-IN" sz="14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9ED4723-4749-C9B1-A0B6-290EA15454B6}"/>
              </a:ext>
            </a:extLst>
          </p:cNvPr>
          <p:cNvSpPr txBox="1"/>
          <p:nvPr/>
        </p:nvSpPr>
        <p:spPr>
          <a:xfrm>
            <a:off x="6532036" y="3910853"/>
            <a:ext cx="1244879" cy="307777"/>
          </a:xfrm>
          <a:prstGeom prst="rect">
            <a:avLst/>
          </a:prstGeom>
          <a:noFill/>
        </p:spPr>
        <p:txBody>
          <a:bodyPr wrap="square">
            <a:spAutoFit/>
          </a:bodyPr>
          <a:lstStyle/>
          <a:p>
            <a:pPr defTabSz="603504">
              <a:spcAft>
                <a:spcPts val="600"/>
              </a:spcAft>
            </a:pPr>
            <a:r>
              <a:rPr lang="en-IN" sz="1400" b="1" kern="1200" dirty="0">
                <a:solidFill>
                  <a:schemeClr val="tx1"/>
                </a:solidFill>
                <a:latin typeface="Times New Roman" panose="02020603050405020304" pitchFamily="18" charset="0"/>
                <a:ea typeface="+mn-ea"/>
                <a:cs typeface="Times New Roman" panose="02020603050405020304" pitchFamily="18" charset="0"/>
              </a:rPr>
              <a:t>20 years</a:t>
            </a:r>
            <a:endParaRPr lang="en-IN" sz="14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F5B1298-6A22-4EBD-E01A-E305035B9B9F}"/>
              </a:ext>
            </a:extLst>
          </p:cNvPr>
          <p:cNvSpPr txBox="1"/>
          <p:nvPr/>
        </p:nvSpPr>
        <p:spPr>
          <a:xfrm>
            <a:off x="6532036" y="5424509"/>
            <a:ext cx="1244879" cy="307777"/>
          </a:xfrm>
          <a:prstGeom prst="rect">
            <a:avLst/>
          </a:prstGeom>
          <a:noFill/>
        </p:spPr>
        <p:txBody>
          <a:bodyPr wrap="square">
            <a:spAutoFit/>
          </a:bodyPr>
          <a:lstStyle/>
          <a:p>
            <a:pPr defTabSz="603504">
              <a:spcAft>
                <a:spcPts val="600"/>
              </a:spcAft>
            </a:pPr>
            <a:r>
              <a:rPr lang="en-IN" sz="1400" b="1" kern="1200" dirty="0">
                <a:solidFill>
                  <a:schemeClr val="tx1"/>
                </a:solidFill>
                <a:latin typeface="Times New Roman" panose="02020603050405020304" pitchFamily="18" charset="0"/>
                <a:ea typeface="+mn-ea"/>
                <a:cs typeface="Times New Roman" panose="02020603050405020304" pitchFamily="18" charset="0"/>
              </a:rPr>
              <a:t>17 years</a:t>
            </a: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8880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D11E-BEF3-B79B-E38F-B5DFC76B0EB7}"/>
              </a:ext>
            </a:extLst>
          </p:cNvPr>
          <p:cNvSpPr>
            <a:spLocks noGrp="1"/>
          </p:cNvSpPr>
          <p:nvPr>
            <p:ph type="title"/>
          </p:nvPr>
        </p:nvSpPr>
        <p:spPr/>
        <p:txBody>
          <a:bodyPr/>
          <a:lstStyle/>
          <a:p>
            <a:pPr algn="ctr"/>
            <a:r>
              <a:rPr lang="en-US" b="1" dirty="0">
                <a:solidFill>
                  <a:schemeClr val="accent1">
                    <a:lumMod val="50000"/>
                  </a:schemeClr>
                </a:solidFill>
              </a:rPr>
              <a:t>What Is Mathematics When It Is Useful ?</a:t>
            </a:r>
            <a:endParaRPr lang="en-AE" dirty="0"/>
          </a:p>
        </p:txBody>
      </p:sp>
      <p:sp>
        <p:nvSpPr>
          <p:cNvPr id="3" name="Content Placeholder 2">
            <a:extLst>
              <a:ext uri="{FF2B5EF4-FFF2-40B4-BE49-F238E27FC236}">
                <a16:creationId xmlns:a16="http://schemas.microsoft.com/office/drawing/2014/main" id="{AA986DC3-CE5D-0FCD-64DE-F6346A5C9344}"/>
              </a:ext>
            </a:extLst>
          </p:cNvPr>
          <p:cNvSpPr>
            <a:spLocks noGrp="1"/>
          </p:cNvSpPr>
          <p:nvPr>
            <p:ph idx="1"/>
          </p:nvPr>
        </p:nvSpPr>
        <p:spPr>
          <a:xfrm>
            <a:off x="216976" y="1425843"/>
            <a:ext cx="11809709" cy="5222930"/>
          </a:xfrm>
          <a:solidFill>
            <a:schemeClr val="bg1"/>
          </a:solidFill>
        </p:spPr>
        <p:txBody>
          <a:bodyPr>
            <a:normAutofit/>
          </a:bodyPr>
          <a:lstStyle/>
          <a:p>
            <a:pPr marL="0" indent="0">
              <a:buNone/>
            </a:pPr>
            <a:endParaRPr lang="en-US" b="1" i="1" dirty="0"/>
          </a:p>
          <a:p>
            <a:pPr marL="0" indent="0">
              <a:buNone/>
            </a:pP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4. CURIOSITY AND EXPLORATION: </a:t>
            </a:r>
            <a:r>
              <a:rPr lang="en-US" dirty="0">
                <a:latin typeface="Times New Roman" panose="02020603050405020304" pitchFamily="18" charset="0"/>
                <a:cs typeface="Times New Roman" panose="02020603050405020304" pitchFamily="18" charset="0"/>
              </a:rPr>
              <a:t>It drives us to ask questions, explore why things happen, and seek better solutions.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5. BUILDING AND PREDICTING: </a:t>
            </a:r>
            <a:r>
              <a:rPr lang="en-US" dirty="0">
                <a:latin typeface="Times New Roman" panose="02020603050405020304" pitchFamily="18" charset="0"/>
                <a:cs typeface="Times New Roman" panose="02020603050405020304" pitchFamily="18" charset="0"/>
              </a:rPr>
              <a:t>Mathematics is crucial for constructing stable structures, creating technology, and making economic predictions.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6. UNIVERSAL UTILITY: </a:t>
            </a:r>
            <a:r>
              <a:rPr lang="en-US" dirty="0">
                <a:latin typeface="Times New Roman" panose="02020603050405020304" pitchFamily="18" charset="0"/>
                <a:cs typeface="Times New Roman" panose="02020603050405020304" pitchFamily="18" charset="0"/>
              </a:rPr>
              <a:t>It’s not limited to scientists or engineers; it’s useful for anyone curious about how things work.</a:t>
            </a:r>
          </a:p>
          <a:p>
            <a:pPr marL="0" indent="0">
              <a:buNone/>
            </a:pPr>
            <a:endParaRPr lang="en-US" dirty="0"/>
          </a:p>
          <a:p>
            <a:pPr marL="0" indent="0">
              <a:buNone/>
            </a:pPr>
            <a:endParaRPr lang="en-US" dirty="0"/>
          </a:p>
          <a:p>
            <a:pPr marL="0" indent="0">
              <a:buNone/>
            </a:pPr>
            <a:endParaRPr lang="en-AE" dirty="0"/>
          </a:p>
        </p:txBody>
      </p:sp>
    </p:spTree>
    <p:extLst>
      <p:ext uri="{BB962C8B-B14F-4D97-AF65-F5344CB8AC3E}">
        <p14:creationId xmlns:p14="http://schemas.microsoft.com/office/powerpoint/2010/main" val="122609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80">
                                          <p:stCondLst>
                                            <p:cond delay="0"/>
                                          </p:stCondLst>
                                        </p:cTn>
                                        <p:tgtEl>
                                          <p:spTgt spid="3">
                                            <p:txEl>
                                              <p:pRg st="1" end="1"/>
                                            </p:txEl>
                                          </p:spTgt>
                                        </p:tgtEl>
                                      </p:cBhvr>
                                    </p:animEffect>
                                    <p:anim calcmode="lin" valueType="num">
                                      <p:cBhvr>
                                        <p:cTn id="15"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1" end="1"/>
                                            </p:txEl>
                                          </p:spTgt>
                                        </p:tgtEl>
                                      </p:cBhvr>
                                      <p:to x="100000" y="60000"/>
                                    </p:animScale>
                                    <p:animScale>
                                      <p:cBhvr>
                                        <p:cTn id="21" dur="166" decel="50000">
                                          <p:stCondLst>
                                            <p:cond delay="676"/>
                                          </p:stCondLst>
                                        </p:cTn>
                                        <p:tgtEl>
                                          <p:spTgt spid="3">
                                            <p:txEl>
                                              <p:pRg st="1" end="1"/>
                                            </p:txEl>
                                          </p:spTgt>
                                        </p:tgtEl>
                                      </p:cBhvr>
                                      <p:to x="100000" y="100000"/>
                                    </p:animScale>
                                    <p:animScale>
                                      <p:cBhvr>
                                        <p:cTn id="22" dur="26">
                                          <p:stCondLst>
                                            <p:cond delay="1312"/>
                                          </p:stCondLst>
                                        </p:cTn>
                                        <p:tgtEl>
                                          <p:spTgt spid="3">
                                            <p:txEl>
                                              <p:pRg st="1" end="1"/>
                                            </p:txEl>
                                          </p:spTgt>
                                        </p:tgtEl>
                                      </p:cBhvr>
                                      <p:to x="100000" y="80000"/>
                                    </p:animScale>
                                    <p:animScale>
                                      <p:cBhvr>
                                        <p:cTn id="23" dur="166" decel="50000">
                                          <p:stCondLst>
                                            <p:cond delay="1338"/>
                                          </p:stCondLst>
                                        </p:cTn>
                                        <p:tgtEl>
                                          <p:spTgt spid="3">
                                            <p:txEl>
                                              <p:pRg st="1" end="1"/>
                                            </p:txEl>
                                          </p:spTgt>
                                        </p:tgtEl>
                                      </p:cBhvr>
                                      <p:to x="100000" y="100000"/>
                                    </p:animScale>
                                    <p:animScale>
                                      <p:cBhvr>
                                        <p:cTn id="24" dur="26">
                                          <p:stCondLst>
                                            <p:cond delay="1642"/>
                                          </p:stCondLst>
                                        </p:cTn>
                                        <p:tgtEl>
                                          <p:spTgt spid="3">
                                            <p:txEl>
                                              <p:pRg st="1" end="1"/>
                                            </p:txEl>
                                          </p:spTgt>
                                        </p:tgtEl>
                                      </p:cBhvr>
                                      <p:to x="100000" y="90000"/>
                                    </p:animScale>
                                    <p:animScale>
                                      <p:cBhvr>
                                        <p:cTn id="25" dur="166" decel="50000">
                                          <p:stCondLst>
                                            <p:cond delay="1668"/>
                                          </p:stCondLst>
                                        </p:cTn>
                                        <p:tgtEl>
                                          <p:spTgt spid="3">
                                            <p:txEl>
                                              <p:pRg st="1" end="1"/>
                                            </p:txEl>
                                          </p:spTgt>
                                        </p:tgtEl>
                                      </p:cBhvr>
                                      <p:to x="100000" y="100000"/>
                                    </p:animScale>
                                    <p:animScale>
                                      <p:cBhvr>
                                        <p:cTn id="26" dur="26">
                                          <p:stCondLst>
                                            <p:cond delay="1808"/>
                                          </p:stCondLst>
                                        </p:cTn>
                                        <p:tgtEl>
                                          <p:spTgt spid="3">
                                            <p:txEl>
                                              <p:pRg st="1" end="1"/>
                                            </p:txEl>
                                          </p:spTgt>
                                        </p:tgtEl>
                                      </p:cBhvr>
                                      <p:to x="100000" y="95000"/>
                                    </p:animScale>
                                    <p:animScale>
                                      <p:cBhvr>
                                        <p:cTn id="27" dur="166" decel="50000">
                                          <p:stCondLst>
                                            <p:cond delay="1834"/>
                                          </p:stCondLst>
                                        </p:cTn>
                                        <p:tgtEl>
                                          <p:spTgt spid="3">
                                            <p:txEl>
                                              <p:pRg st="1" end="1"/>
                                            </p:txEl>
                                          </p:spTgt>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80">
                                          <p:stCondLst>
                                            <p:cond delay="0"/>
                                          </p:stCondLst>
                                        </p:cTn>
                                        <p:tgtEl>
                                          <p:spTgt spid="3">
                                            <p:txEl>
                                              <p:pRg st="3" end="3"/>
                                            </p:txEl>
                                          </p:spTgt>
                                        </p:tgtEl>
                                      </p:cBhvr>
                                    </p:animEffect>
                                    <p:anim calcmode="lin" valueType="num">
                                      <p:cBhvr>
                                        <p:cTn id="31"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3" end="3"/>
                                            </p:txEl>
                                          </p:spTgt>
                                        </p:tgtEl>
                                      </p:cBhvr>
                                      <p:to x="100000" y="60000"/>
                                    </p:animScale>
                                    <p:animScale>
                                      <p:cBhvr>
                                        <p:cTn id="37" dur="166" decel="50000">
                                          <p:stCondLst>
                                            <p:cond delay="676"/>
                                          </p:stCondLst>
                                        </p:cTn>
                                        <p:tgtEl>
                                          <p:spTgt spid="3">
                                            <p:txEl>
                                              <p:pRg st="3" end="3"/>
                                            </p:txEl>
                                          </p:spTgt>
                                        </p:tgtEl>
                                      </p:cBhvr>
                                      <p:to x="100000" y="100000"/>
                                    </p:animScale>
                                    <p:animScale>
                                      <p:cBhvr>
                                        <p:cTn id="38" dur="26">
                                          <p:stCondLst>
                                            <p:cond delay="1312"/>
                                          </p:stCondLst>
                                        </p:cTn>
                                        <p:tgtEl>
                                          <p:spTgt spid="3">
                                            <p:txEl>
                                              <p:pRg st="3" end="3"/>
                                            </p:txEl>
                                          </p:spTgt>
                                        </p:tgtEl>
                                      </p:cBhvr>
                                      <p:to x="100000" y="80000"/>
                                    </p:animScale>
                                    <p:animScale>
                                      <p:cBhvr>
                                        <p:cTn id="39" dur="166" decel="50000">
                                          <p:stCondLst>
                                            <p:cond delay="1338"/>
                                          </p:stCondLst>
                                        </p:cTn>
                                        <p:tgtEl>
                                          <p:spTgt spid="3">
                                            <p:txEl>
                                              <p:pRg st="3" end="3"/>
                                            </p:txEl>
                                          </p:spTgt>
                                        </p:tgtEl>
                                      </p:cBhvr>
                                      <p:to x="100000" y="100000"/>
                                    </p:animScale>
                                    <p:animScale>
                                      <p:cBhvr>
                                        <p:cTn id="40" dur="26">
                                          <p:stCondLst>
                                            <p:cond delay="1642"/>
                                          </p:stCondLst>
                                        </p:cTn>
                                        <p:tgtEl>
                                          <p:spTgt spid="3">
                                            <p:txEl>
                                              <p:pRg st="3" end="3"/>
                                            </p:txEl>
                                          </p:spTgt>
                                        </p:tgtEl>
                                      </p:cBhvr>
                                      <p:to x="100000" y="90000"/>
                                    </p:animScale>
                                    <p:animScale>
                                      <p:cBhvr>
                                        <p:cTn id="41" dur="166" decel="50000">
                                          <p:stCondLst>
                                            <p:cond delay="1668"/>
                                          </p:stCondLst>
                                        </p:cTn>
                                        <p:tgtEl>
                                          <p:spTgt spid="3">
                                            <p:txEl>
                                              <p:pRg st="3" end="3"/>
                                            </p:txEl>
                                          </p:spTgt>
                                        </p:tgtEl>
                                      </p:cBhvr>
                                      <p:to x="100000" y="100000"/>
                                    </p:animScale>
                                    <p:animScale>
                                      <p:cBhvr>
                                        <p:cTn id="42" dur="26">
                                          <p:stCondLst>
                                            <p:cond delay="1808"/>
                                          </p:stCondLst>
                                        </p:cTn>
                                        <p:tgtEl>
                                          <p:spTgt spid="3">
                                            <p:txEl>
                                              <p:pRg st="3" end="3"/>
                                            </p:txEl>
                                          </p:spTgt>
                                        </p:tgtEl>
                                      </p:cBhvr>
                                      <p:to x="100000" y="95000"/>
                                    </p:animScale>
                                    <p:animScale>
                                      <p:cBhvr>
                                        <p:cTn id="43" dur="166" decel="50000">
                                          <p:stCondLst>
                                            <p:cond delay="1834"/>
                                          </p:stCondLst>
                                        </p:cTn>
                                        <p:tgtEl>
                                          <p:spTgt spid="3">
                                            <p:txEl>
                                              <p:pRg st="3" end="3"/>
                                            </p:txEl>
                                          </p:spTgt>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down)">
                                      <p:cBhvr>
                                        <p:cTn id="46" dur="580">
                                          <p:stCondLst>
                                            <p:cond delay="0"/>
                                          </p:stCondLst>
                                        </p:cTn>
                                        <p:tgtEl>
                                          <p:spTgt spid="3">
                                            <p:txEl>
                                              <p:pRg st="5" end="5"/>
                                            </p:txEl>
                                          </p:spTgt>
                                        </p:tgtEl>
                                      </p:cBhvr>
                                    </p:animEffect>
                                    <p:anim calcmode="lin" valueType="num">
                                      <p:cBhvr>
                                        <p:cTn id="47"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3">
                                            <p:txEl>
                                              <p:pRg st="5" end="5"/>
                                            </p:txEl>
                                          </p:spTgt>
                                        </p:tgtEl>
                                      </p:cBhvr>
                                      <p:to x="100000" y="60000"/>
                                    </p:animScale>
                                    <p:animScale>
                                      <p:cBhvr>
                                        <p:cTn id="53" dur="166" decel="50000">
                                          <p:stCondLst>
                                            <p:cond delay="676"/>
                                          </p:stCondLst>
                                        </p:cTn>
                                        <p:tgtEl>
                                          <p:spTgt spid="3">
                                            <p:txEl>
                                              <p:pRg st="5" end="5"/>
                                            </p:txEl>
                                          </p:spTgt>
                                        </p:tgtEl>
                                      </p:cBhvr>
                                      <p:to x="100000" y="100000"/>
                                    </p:animScale>
                                    <p:animScale>
                                      <p:cBhvr>
                                        <p:cTn id="54" dur="26">
                                          <p:stCondLst>
                                            <p:cond delay="1312"/>
                                          </p:stCondLst>
                                        </p:cTn>
                                        <p:tgtEl>
                                          <p:spTgt spid="3">
                                            <p:txEl>
                                              <p:pRg st="5" end="5"/>
                                            </p:txEl>
                                          </p:spTgt>
                                        </p:tgtEl>
                                      </p:cBhvr>
                                      <p:to x="100000" y="80000"/>
                                    </p:animScale>
                                    <p:animScale>
                                      <p:cBhvr>
                                        <p:cTn id="55" dur="166" decel="50000">
                                          <p:stCondLst>
                                            <p:cond delay="1338"/>
                                          </p:stCondLst>
                                        </p:cTn>
                                        <p:tgtEl>
                                          <p:spTgt spid="3">
                                            <p:txEl>
                                              <p:pRg st="5" end="5"/>
                                            </p:txEl>
                                          </p:spTgt>
                                        </p:tgtEl>
                                      </p:cBhvr>
                                      <p:to x="100000" y="100000"/>
                                    </p:animScale>
                                    <p:animScale>
                                      <p:cBhvr>
                                        <p:cTn id="56" dur="26">
                                          <p:stCondLst>
                                            <p:cond delay="1642"/>
                                          </p:stCondLst>
                                        </p:cTn>
                                        <p:tgtEl>
                                          <p:spTgt spid="3">
                                            <p:txEl>
                                              <p:pRg st="5" end="5"/>
                                            </p:txEl>
                                          </p:spTgt>
                                        </p:tgtEl>
                                      </p:cBhvr>
                                      <p:to x="100000" y="90000"/>
                                    </p:animScale>
                                    <p:animScale>
                                      <p:cBhvr>
                                        <p:cTn id="57" dur="166" decel="50000">
                                          <p:stCondLst>
                                            <p:cond delay="1668"/>
                                          </p:stCondLst>
                                        </p:cTn>
                                        <p:tgtEl>
                                          <p:spTgt spid="3">
                                            <p:txEl>
                                              <p:pRg st="5" end="5"/>
                                            </p:txEl>
                                          </p:spTgt>
                                        </p:tgtEl>
                                      </p:cBhvr>
                                      <p:to x="100000" y="100000"/>
                                    </p:animScale>
                                    <p:animScale>
                                      <p:cBhvr>
                                        <p:cTn id="58" dur="26">
                                          <p:stCondLst>
                                            <p:cond delay="1808"/>
                                          </p:stCondLst>
                                        </p:cTn>
                                        <p:tgtEl>
                                          <p:spTgt spid="3">
                                            <p:txEl>
                                              <p:pRg st="5" end="5"/>
                                            </p:txEl>
                                          </p:spTgt>
                                        </p:tgtEl>
                                      </p:cBhvr>
                                      <p:to x="100000" y="95000"/>
                                    </p:animScale>
                                    <p:animScale>
                                      <p:cBhvr>
                                        <p:cTn id="59"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881A-624B-00E1-0174-F9EB5BB0A2D1}"/>
              </a:ext>
            </a:extLst>
          </p:cNvPr>
          <p:cNvSpPr txBox="1"/>
          <p:nvPr/>
        </p:nvSpPr>
        <p:spPr>
          <a:xfrm>
            <a:off x="2103121" y="310343"/>
            <a:ext cx="7985759" cy="86882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Times New Roman" panose="02020603050405020304" pitchFamily="18" charset="0"/>
                <a:ea typeface="+mj-ea"/>
                <a:cs typeface="Times New Roman" panose="02020603050405020304" pitchFamily="18" charset="0"/>
              </a:rPr>
              <a:t>The Central Tendencies</a:t>
            </a:r>
          </a:p>
        </p:txBody>
      </p:sp>
      <p:sp>
        <p:nvSpPr>
          <p:cNvPr id="5" name="TextBox 4">
            <a:extLst>
              <a:ext uri="{FF2B5EF4-FFF2-40B4-BE49-F238E27FC236}">
                <a16:creationId xmlns:a16="http://schemas.microsoft.com/office/drawing/2014/main" id="{61A8853E-63BB-6FE8-D9E4-1FA995B21BBD}"/>
              </a:ext>
            </a:extLst>
          </p:cNvPr>
          <p:cNvSpPr txBox="1"/>
          <p:nvPr/>
        </p:nvSpPr>
        <p:spPr>
          <a:xfrm>
            <a:off x="2615738" y="1263807"/>
            <a:ext cx="6960524" cy="598516"/>
          </a:xfrm>
          <a:prstGeom prst="rect">
            <a:avLst/>
          </a:prstGeom>
        </p:spPr>
        <p:txBody>
          <a:bodyPr vert="horz" lIns="91440" tIns="45720" rIns="91440" bIns="45720" rtlCol="0" anchor="ctr">
            <a:normAutofit/>
          </a:bodyPr>
          <a:lstStyle/>
          <a:p>
            <a:pPr algn="ctr">
              <a:lnSpc>
                <a:spcPct val="90000"/>
              </a:lnSpc>
              <a:spcBef>
                <a:spcPts val="1000"/>
              </a:spcBef>
            </a:pPr>
            <a:r>
              <a:rPr lang="en-US" sz="2000" dirty="0">
                <a:solidFill>
                  <a:schemeClr val="bg1"/>
                </a:solidFill>
                <a:latin typeface="Times New Roman" panose="02020603050405020304" pitchFamily="18" charset="0"/>
                <a:cs typeface="Times New Roman" panose="02020603050405020304" pitchFamily="18" charset="0"/>
              </a:rPr>
              <a:t>Yoga class composition</a:t>
            </a:r>
          </a:p>
        </p:txBody>
      </p:sp>
      <p:graphicFrame>
        <p:nvGraphicFramePr>
          <p:cNvPr id="8" name="Table 7">
            <a:extLst>
              <a:ext uri="{FF2B5EF4-FFF2-40B4-BE49-F238E27FC236}">
                <a16:creationId xmlns:a16="http://schemas.microsoft.com/office/drawing/2014/main" id="{51A2D8F7-71D8-A770-A1A8-5069DE3E9800}"/>
              </a:ext>
            </a:extLst>
          </p:cNvPr>
          <p:cNvGraphicFramePr>
            <a:graphicFrameLocks noGrp="1"/>
          </p:cNvGraphicFramePr>
          <p:nvPr/>
        </p:nvGraphicFramePr>
        <p:xfrm>
          <a:off x="6367272" y="2289233"/>
          <a:ext cx="5596130" cy="1422836"/>
        </p:xfrm>
        <a:graphic>
          <a:graphicData uri="http://schemas.openxmlformats.org/drawingml/2006/table">
            <a:tbl>
              <a:tblPr firstRow="1" bandRow="1">
                <a:tableStyleId>{8799B23B-EC83-4686-B30A-512413B5E67A}</a:tableStyleId>
              </a:tblPr>
              <a:tblGrid>
                <a:gridCol w="2577992">
                  <a:extLst>
                    <a:ext uri="{9D8B030D-6E8A-4147-A177-3AD203B41FA5}">
                      <a16:colId xmlns:a16="http://schemas.microsoft.com/office/drawing/2014/main" val="130547133"/>
                    </a:ext>
                  </a:extLst>
                </a:gridCol>
                <a:gridCol w="1006046">
                  <a:extLst>
                    <a:ext uri="{9D8B030D-6E8A-4147-A177-3AD203B41FA5}">
                      <a16:colId xmlns:a16="http://schemas.microsoft.com/office/drawing/2014/main" val="2120935763"/>
                    </a:ext>
                  </a:extLst>
                </a:gridCol>
                <a:gridCol w="1006046">
                  <a:extLst>
                    <a:ext uri="{9D8B030D-6E8A-4147-A177-3AD203B41FA5}">
                      <a16:colId xmlns:a16="http://schemas.microsoft.com/office/drawing/2014/main" val="4127657723"/>
                    </a:ext>
                  </a:extLst>
                </a:gridCol>
                <a:gridCol w="1006046">
                  <a:extLst>
                    <a:ext uri="{9D8B030D-6E8A-4147-A177-3AD203B41FA5}">
                      <a16:colId xmlns:a16="http://schemas.microsoft.com/office/drawing/2014/main" val="1695614157"/>
                    </a:ext>
                  </a:extLst>
                </a:gridCol>
              </a:tblGrid>
              <a:tr h="711418">
                <a:tc>
                  <a:txBody>
                    <a:bodyPr/>
                    <a:lstStyle/>
                    <a:p>
                      <a:r>
                        <a:rPr lang="en-IN" sz="3200" dirty="0">
                          <a:latin typeface="Times New Roman" panose="02020603050405020304" pitchFamily="18" charset="0"/>
                          <a:cs typeface="Times New Roman" panose="02020603050405020304" pitchFamily="18" charset="0"/>
                        </a:rPr>
                        <a:t>Age (years)</a:t>
                      </a:r>
                    </a:p>
                  </a:txBody>
                  <a:tcPr marL="161686" marR="161686" marT="80843" marB="80843"/>
                </a:tc>
                <a:tc>
                  <a:txBody>
                    <a:bodyPr/>
                    <a:lstStyle/>
                    <a:p>
                      <a:r>
                        <a:rPr lang="en-IN" sz="3200" dirty="0">
                          <a:latin typeface="Times New Roman" panose="02020603050405020304" pitchFamily="18" charset="0"/>
                          <a:cs typeface="Times New Roman" panose="02020603050405020304" pitchFamily="18" charset="0"/>
                        </a:rPr>
                        <a:t>13</a:t>
                      </a:r>
                    </a:p>
                  </a:txBody>
                  <a:tcPr marL="161686" marR="161686" marT="80843" marB="80843"/>
                </a:tc>
                <a:tc>
                  <a:txBody>
                    <a:bodyPr/>
                    <a:lstStyle/>
                    <a:p>
                      <a:r>
                        <a:rPr lang="en-IN" sz="3200" dirty="0">
                          <a:latin typeface="Times New Roman" panose="02020603050405020304" pitchFamily="18" charset="0"/>
                          <a:cs typeface="Times New Roman" panose="02020603050405020304" pitchFamily="18" charset="0"/>
                        </a:rPr>
                        <a:t>15</a:t>
                      </a:r>
                    </a:p>
                  </a:txBody>
                  <a:tcPr marL="161686" marR="161686" marT="80843" marB="80843"/>
                </a:tc>
                <a:tc>
                  <a:txBody>
                    <a:bodyPr/>
                    <a:lstStyle/>
                    <a:p>
                      <a:r>
                        <a:rPr lang="en-IN" sz="3200" dirty="0">
                          <a:latin typeface="Times New Roman" panose="02020603050405020304" pitchFamily="18" charset="0"/>
                          <a:cs typeface="Times New Roman" panose="02020603050405020304" pitchFamily="18" charset="0"/>
                        </a:rPr>
                        <a:t>17</a:t>
                      </a:r>
                    </a:p>
                  </a:txBody>
                  <a:tcPr marL="161686" marR="161686" marT="80843" marB="80843"/>
                </a:tc>
                <a:extLst>
                  <a:ext uri="{0D108BD9-81ED-4DB2-BD59-A6C34878D82A}">
                    <a16:rowId xmlns:a16="http://schemas.microsoft.com/office/drawing/2014/main" val="4081819342"/>
                  </a:ext>
                </a:extLst>
              </a:tr>
              <a:tr h="711418">
                <a:tc>
                  <a:txBody>
                    <a:bodyPr/>
                    <a:lstStyle/>
                    <a:p>
                      <a:r>
                        <a:rPr lang="en-IN" sz="3200">
                          <a:latin typeface="Times New Roman" panose="02020603050405020304" pitchFamily="18" charset="0"/>
                          <a:cs typeface="Times New Roman" panose="02020603050405020304" pitchFamily="18" charset="0"/>
                        </a:rPr>
                        <a:t>Frequency, f</a:t>
                      </a:r>
                    </a:p>
                  </a:txBody>
                  <a:tcPr marL="161686" marR="161686" marT="80843" marB="80843"/>
                </a:tc>
                <a:tc>
                  <a:txBody>
                    <a:bodyPr/>
                    <a:lstStyle/>
                    <a:p>
                      <a:r>
                        <a:rPr lang="en-IN" sz="3200" dirty="0">
                          <a:latin typeface="Times New Roman" panose="02020603050405020304" pitchFamily="18" charset="0"/>
                          <a:cs typeface="Times New Roman" panose="02020603050405020304" pitchFamily="18" charset="0"/>
                        </a:rPr>
                        <a:t>1 </a:t>
                      </a:r>
                    </a:p>
                  </a:txBody>
                  <a:tcPr marL="161686" marR="161686" marT="80843" marB="80843"/>
                </a:tc>
                <a:tc>
                  <a:txBody>
                    <a:bodyPr/>
                    <a:lstStyle/>
                    <a:p>
                      <a:r>
                        <a:rPr lang="en-IN" sz="3200" dirty="0">
                          <a:latin typeface="Times New Roman" panose="02020603050405020304" pitchFamily="18" charset="0"/>
                          <a:cs typeface="Times New Roman" panose="02020603050405020304" pitchFamily="18" charset="0"/>
                        </a:rPr>
                        <a:t>3</a:t>
                      </a:r>
                    </a:p>
                  </a:txBody>
                  <a:tcPr marL="161686" marR="161686" marT="80843" marB="80843"/>
                </a:tc>
                <a:tc>
                  <a:txBody>
                    <a:bodyPr/>
                    <a:lstStyle/>
                    <a:p>
                      <a:r>
                        <a:rPr lang="en-IN" sz="3200" dirty="0">
                          <a:latin typeface="Times New Roman" panose="02020603050405020304" pitchFamily="18" charset="0"/>
                          <a:cs typeface="Times New Roman" panose="02020603050405020304" pitchFamily="18" charset="0"/>
                        </a:rPr>
                        <a:t>2 </a:t>
                      </a:r>
                    </a:p>
                  </a:txBody>
                  <a:tcPr marL="161686" marR="161686" marT="80843" marB="80843"/>
                </a:tc>
                <a:extLst>
                  <a:ext uri="{0D108BD9-81ED-4DB2-BD59-A6C34878D82A}">
                    <a16:rowId xmlns:a16="http://schemas.microsoft.com/office/drawing/2014/main" val="2739906270"/>
                  </a:ext>
                </a:extLst>
              </a:tr>
            </a:tbl>
          </a:graphicData>
        </a:graphic>
      </p:graphicFrame>
      <p:pic>
        <p:nvPicPr>
          <p:cNvPr id="14" name="Picture 13">
            <a:extLst>
              <a:ext uri="{FF2B5EF4-FFF2-40B4-BE49-F238E27FC236}">
                <a16:creationId xmlns:a16="http://schemas.microsoft.com/office/drawing/2014/main" id="{907A2ABE-5C95-F3C5-F545-5B3241D34B72}"/>
              </a:ext>
            </a:extLst>
          </p:cNvPr>
          <p:cNvPicPr>
            <a:picLocks noChangeAspect="1"/>
          </p:cNvPicPr>
          <p:nvPr/>
        </p:nvPicPr>
        <p:blipFill>
          <a:blip r:embed="rId2">
            <a:extLst>
              <a:ext uri="{28A0092B-C50C-407E-A947-70E740481C1C}">
                <a14:useLocalDpi xmlns:a14="http://schemas.microsoft.com/office/drawing/2010/main" val="0"/>
              </a:ext>
            </a:extLst>
          </a:blip>
          <a:srcRect l="12620" r="12620"/>
          <a:stretch/>
        </p:blipFill>
        <p:spPr>
          <a:xfrm>
            <a:off x="1366684" y="2693148"/>
            <a:ext cx="3855662" cy="2901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0375390D-020A-3E07-881B-9DBABF52CF1B}"/>
              </a:ext>
            </a:extLst>
          </p:cNvPr>
          <p:cNvSpPr txBox="1"/>
          <p:nvPr/>
        </p:nvSpPr>
        <p:spPr>
          <a:xfrm>
            <a:off x="5659173" y="4104095"/>
            <a:ext cx="6096000" cy="369332"/>
          </a:xfrm>
          <a:prstGeom prst="rect">
            <a:avLst/>
          </a:prstGeom>
          <a:noFill/>
        </p:spPr>
        <p:txBody>
          <a:bodyPr wrap="square">
            <a:spAutoFit/>
          </a:bodyPr>
          <a:lstStyle/>
          <a:p>
            <a:r>
              <a:rPr lang="el-GR" dirty="0"/>
              <a:t>μ=</a:t>
            </a:r>
            <a:r>
              <a:rPr lang="en-US" dirty="0"/>
              <a:t> </a:t>
            </a:r>
            <a:r>
              <a:rPr lang="en-IN" dirty="0"/>
              <a:t>n∑/n =                =    1∗13 + 3∗15 + 2∗17 </a:t>
            </a:r>
          </a:p>
        </p:txBody>
      </p:sp>
      <p:cxnSp>
        <p:nvCxnSpPr>
          <p:cNvPr id="23" name="Straight Connector 22">
            <a:extLst>
              <a:ext uri="{FF2B5EF4-FFF2-40B4-BE49-F238E27FC236}">
                <a16:creationId xmlns:a16="http://schemas.microsoft.com/office/drawing/2014/main" id="{754367B6-40DE-A0FD-D61E-55002FA8A059}"/>
              </a:ext>
            </a:extLst>
          </p:cNvPr>
          <p:cNvCxnSpPr>
            <a:cxnSpLocks/>
          </p:cNvCxnSpPr>
          <p:nvPr/>
        </p:nvCxnSpPr>
        <p:spPr>
          <a:xfrm>
            <a:off x="7757652" y="4446995"/>
            <a:ext cx="1730477" cy="0"/>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E14B501C-F36B-C710-383A-B80BAFB726E8}"/>
              </a:ext>
            </a:extLst>
          </p:cNvPr>
          <p:cNvSpPr txBox="1"/>
          <p:nvPr/>
        </p:nvSpPr>
        <p:spPr>
          <a:xfrm>
            <a:off x="8094761" y="4451737"/>
            <a:ext cx="1088568" cy="369332"/>
          </a:xfrm>
          <a:prstGeom prst="rect">
            <a:avLst/>
          </a:prstGeom>
          <a:noFill/>
        </p:spPr>
        <p:txBody>
          <a:bodyPr wrap="square">
            <a:spAutoFit/>
          </a:bodyPr>
          <a:lstStyle/>
          <a:p>
            <a:r>
              <a:rPr lang="en-US" dirty="0"/>
              <a:t>1</a:t>
            </a:r>
            <a:r>
              <a:rPr lang="en-IN" dirty="0"/>
              <a:t>+3+2</a:t>
            </a:r>
          </a:p>
        </p:txBody>
      </p:sp>
      <p:sp>
        <p:nvSpPr>
          <p:cNvPr id="28" name="TextBox 27">
            <a:extLst>
              <a:ext uri="{FF2B5EF4-FFF2-40B4-BE49-F238E27FC236}">
                <a16:creationId xmlns:a16="http://schemas.microsoft.com/office/drawing/2014/main" id="{3FB9A881-89E2-BBFD-4B7D-22E1DA232AD5}"/>
              </a:ext>
            </a:extLst>
          </p:cNvPr>
          <p:cNvSpPr txBox="1"/>
          <p:nvPr/>
        </p:nvSpPr>
        <p:spPr>
          <a:xfrm>
            <a:off x="9636996" y="4256465"/>
            <a:ext cx="883519" cy="369332"/>
          </a:xfrm>
          <a:prstGeom prst="rect">
            <a:avLst/>
          </a:prstGeom>
          <a:noFill/>
        </p:spPr>
        <p:txBody>
          <a:bodyPr wrap="square">
            <a:spAutoFit/>
          </a:bodyPr>
          <a:lstStyle/>
          <a:p>
            <a:r>
              <a:rPr lang="en-US" dirty="0"/>
              <a:t>= 15.3 </a:t>
            </a:r>
            <a:endParaRPr lang="en-IN" dirty="0"/>
          </a:p>
        </p:txBody>
      </p:sp>
      <p:sp>
        <p:nvSpPr>
          <p:cNvPr id="30" name="TextBox 29">
            <a:extLst>
              <a:ext uri="{FF2B5EF4-FFF2-40B4-BE49-F238E27FC236}">
                <a16:creationId xmlns:a16="http://schemas.microsoft.com/office/drawing/2014/main" id="{50A64926-63D4-9304-7A11-C23F300F049F}"/>
              </a:ext>
            </a:extLst>
          </p:cNvPr>
          <p:cNvSpPr txBox="1"/>
          <p:nvPr/>
        </p:nvSpPr>
        <p:spPr>
          <a:xfrm>
            <a:off x="6701204" y="3999152"/>
            <a:ext cx="651388" cy="369332"/>
          </a:xfrm>
          <a:prstGeom prst="rect">
            <a:avLst/>
          </a:prstGeom>
          <a:noFill/>
        </p:spPr>
        <p:txBody>
          <a:bodyPr wrap="square">
            <a:spAutoFit/>
          </a:bodyPr>
          <a:lstStyle/>
          <a:p>
            <a:r>
              <a:rPr lang="en-IN" dirty="0"/>
              <a:t> </a:t>
            </a:r>
            <a:r>
              <a:rPr lang="el-GR" dirty="0"/>
              <a:t>Σ𝑓𝑥</a:t>
            </a:r>
            <a:endParaRPr lang="en-IN" dirty="0"/>
          </a:p>
        </p:txBody>
      </p:sp>
      <p:sp>
        <p:nvSpPr>
          <p:cNvPr id="32" name="TextBox 31">
            <a:extLst>
              <a:ext uri="{FF2B5EF4-FFF2-40B4-BE49-F238E27FC236}">
                <a16:creationId xmlns:a16="http://schemas.microsoft.com/office/drawing/2014/main" id="{42466B75-DFDE-F2F4-F4C0-1378FD7232F6}"/>
              </a:ext>
            </a:extLst>
          </p:cNvPr>
          <p:cNvSpPr txBox="1"/>
          <p:nvPr/>
        </p:nvSpPr>
        <p:spPr>
          <a:xfrm>
            <a:off x="6790559" y="4368484"/>
            <a:ext cx="530266" cy="369332"/>
          </a:xfrm>
          <a:prstGeom prst="rect">
            <a:avLst/>
          </a:prstGeom>
          <a:noFill/>
        </p:spPr>
        <p:txBody>
          <a:bodyPr wrap="square">
            <a:spAutoFit/>
          </a:bodyPr>
          <a:lstStyle/>
          <a:p>
            <a:r>
              <a:rPr lang="en-US" dirty="0"/>
              <a:t> </a:t>
            </a:r>
            <a:r>
              <a:rPr lang="el-GR" dirty="0"/>
              <a:t>Σ𝑓</a:t>
            </a:r>
            <a:r>
              <a:rPr lang="en-US" dirty="0"/>
              <a:t> </a:t>
            </a:r>
            <a:endParaRPr lang="en-IN" dirty="0"/>
          </a:p>
        </p:txBody>
      </p:sp>
      <p:cxnSp>
        <p:nvCxnSpPr>
          <p:cNvPr id="33" name="Straight Connector 32">
            <a:extLst>
              <a:ext uri="{FF2B5EF4-FFF2-40B4-BE49-F238E27FC236}">
                <a16:creationId xmlns:a16="http://schemas.microsoft.com/office/drawing/2014/main" id="{BCF21925-9129-79F9-8D7F-77F36FEAFFB2}"/>
              </a:ext>
            </a:extLst>
          </p:cNvPr>
          <p:cNvCxnSpPr>
            <a:cxnSpLocks/>
          </p:cNvCxnSpPr>
          <p:nvPr/>
        </p:nvCxnSpPr>
        <p:spPr>
          <a:xfrm>
            <a:off x="6887496" y="4368484"/>
            <a:ext cx="250722" cy="0"/>
          </a:xfrm>
          <a:prstGeom prst="line">
            <a:avLst/>
          </a:prstGeom>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E87856EE-1E01-EFE8-9488-726BDF9F2471}"/>
              </a:ext>
            </a:extLst>
          </p:cNvPr>
          <p:cNvSpPr txBox="1"/>
          <p:nvPr/>
        </p:nvSpPr>
        <p:spPr>
          <a:xfrm>
            <a:off x="5227877" y="3787817"/>
            <a:ext cx="7231626"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Mean,</a:t>
            </a:r>
          </a:p>
        </p:txBody>
      </p:sp>
    </p:spTree>
    <p:extLst>
      <p:ext uri="{BB962C8B-B14F-4D97-AF65-F5344CB8AC3E}">
        <p14:creationId xmlns:p14="http://schemas.microsoft.com/office/powerpoint/2010/main" val="2958821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044812-4057-785C-76D1-6D4350240694}"/>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dirty="0">
                <a:solidFill>
                  <a:schemeClr val="tx1"/>
                </a:solidFill>
                <a:latin typeface="Times New Roman" panose="02020603050405020304" pitchFamily="18" charset="0"/>
                <a:ea typeface="+mj-ea"/>
                <a:cs typeface="Times New Roman" panose="02020603050405020304" pitchFamily="18" charset="0"/>
              </a:rPr>
              <a:t>The Central Tendencies </a:t>
            </a:r>
          </a:p>
        </p:txBody>
      </p:sp>
      <p:sp>
        <p:nvSpPr>
          <p:cNvPr id="5" name="TextBox 4">
            <a:extLst>
              <a:ext uri="{FF2B5EF4-FFF2-40B4-BE49-F238E27FC236}">
                <a16:creationId xmlns:a16="http://schemas.microsoft.com/office/drawing/2014/main" id="{E74EC039-251E-F6A7-DAD0-80804B823EEF}"/>
              </a:ext>
            </a:extLst>
          </p:cNvPr>
          <p:cNvSpPr txBox="1"/>
          <p:nvPr/>
        </p:nvSpPr>
        <p:spPr>
          <a:xfrm>
            <a:off x="1523659" y="1926266"/>
            <a:ext cx="5041979" cy="445635"/>
          </a:xfrm>
          <a:prstGeom prst="rect">
            <a:avLst/>
          </a:prstGeom>
          <a:noFill/>
        </p:spPr>
        <p:txBody>
          <a:bodyPr wrap="square">
            <a:spAutoFit/>
          </a:bodyPr>
          <a:lstStyle/>
          <a:p>
            <a:pPr defTabSz="749808">
              <a:spcAft>
                <a:spcPts val="600"/>
              </a:spcAft>
            </a:pPr>
            <a:r>
              <a:rPr lang="en-IN" sz="2296" kern="1200" dirty="0">
                <a:solidFill>
                  <a:schemeClr val="tx1"/>
                </a:solidFill>
                <a:latin typeface="Times New Roman" panose="02020603050405020304" pitchFamily="18" charset="0"/>
                <a:ea typeface="+mn-ea"/>
                <a:cs typeface="Times New Roman" panose="02020603050405020304" pitchFamily="18" charset="0"/>
              </a:rPr>
              <a:t>Power workout class composition</a:t>
            </a:r>
            <a:endParaRPr lang="en-IN" sz="28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BB25D7F8-FE8A-5ECE-4231-0CF7743EC35A}"/>
              </a:ext>
            </a:extLst>
          </p:cNvPr>
          <p:cNvGraphicFramePr>
            <a:graphicFrameLocks noGrp="1"/>
          </p:cNvGraphicFramePr>
          <p:nvPr/>
        </p:nvGraphicFramePr>
        <p:xfrm>
          <a:off x="1602317" y="2599638"/>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819675620"/>
                    </a:ext>
                  </a:extLst>
                </a:gridCol>
                <a:gridCol w="1625600">
                  <a:extLst>
                    <a:ext uri="{9D8B030D-6E8A-4147-A177-3AD203B41FA5}">
                      <a16:colId xmlns:a16="http://schemas.microsoft.com/office/drawing/2014/main" val="3609949754"/>
                    </a:ext>
                  </a:extLst>
                </a:gridCol>
                <a:gridCol w="1625600">
                  <a:extLst>
                    <a:ext uri="{9D8B030D-6E8A-4147-A177-3AD203B41FA5}">
                      <a16:colId xmlns:a16="http://schemas.microsoft.com/office/drawing/2014/main" val="394471760"/>
                    </a:ext>
                  </a:extLst>
                </a:gridCol>
                <a:gridCol w="1625600">
                  <a:extLst>
                    <a:ext uri="{9D8B030D-6E8A-4147-A177-3AD203B41FA5}">
                      <a16:colId xmlns:a16="http://schemas.microsoft.com/office/drawing/2014/main" val="3088280507"/>
                    </a:ext>
                  </a:extLst>
                </a:gridCol>
                <a:gridCol w="1625600">
                  <a:extLst>
                    <a:ext uri="{9D8B030D-6E8A-4147-A177-3AD203B41FA5}">
                      <a16:colId xmlns:a16="http://schemas.microsoft.com/office/drawing/2014/main" val="1227268025"/>
                    </a:ext>
                  </a:extLst>
                </a:gridCol>
              </a:tblGrid>
              <a:tr h="370840">
                <a:tc>
                  <a:txBody>
                    <a:bodyPr/>
                    <a:lstStyle/>
                    <a:p>
                      <a:r>
                        <a:rPr lang="en-IN" dirty="0">
                          <a:latin typeface="Times New Roman" panose="02020603050405020304" pitchFamily="18" charset="0"/>
                          <a:cs typeface="Times New Roman" panose="02020603050405020304" pitchFamily="18" charset="0"/>
                        </a:rPr>
                        <a:t>Age (years)</a:t>
                      </a:r>
                    </a:p>
                  </a:txBody>
                  <a:tcPr/>
                </a:tc>
                <a:tc>
                  <a:txBody>
                    <a:bodyPr/>
                    <a:lstStyle/>
                    <a:p>
                      <a:r>
                        <a:rPr lang="en-IN" dirty="0">
                          <a:latin typeface="Times New Roman" panose="02020603050405020304" pitchFamily="18" charset="0"/>
                          <a:cs typeface="Times New Roman" panose="02020603050405020304" pitchFamily="18" charset="0"/>
                        </a:rPr>
                        <a:t>13</a:t>
                      </a:r>
                    </a:p>
                  </a:txBody>
                  <a:tcPr/>
                </a:tc>
                <a:tc>
                  <a:txBody>
                    <a:bodyPr/>
                    <a:lstStyle/>
                    <a:p>
                      <a:r>
                        <a:rPr lang="en-IN" dirty="0">
                          <a:latin typeface="Times New Roman" panose="02020603050405020304" pitchFamily="18" charset="0"/>
                          <a:cs typeface="Times New Roman" panose="02020603050405020304" pitchFamily="18" charset="0"/>
                        </a:rPr>
                        <a:t>15</a:t>
                      </a:r>
                    </a:p>
                  </a:txBody>
                  <a:tcPr/>
                </a:tc>
                <a:tc>
                  <a:txBody>
                    <a:bodyPr/>
                    <a:lstStyle/>
                    <a:p>
                      <a:r>
                        <a:rPr lang="en-IN" dirty="0">
                          <a:latin typeface="Times New Roman" panose="02020603050405020304" pitchFamily="18" charset="0"/>
                          <a:cs typeface="Times New Roman" panose="02020603050405020304" pitchFamily="18" charset="0"/>
                        </a:rPr>
                        <a:t>17</a:t>
                      </a:r>
                    </a:p>
                  </a:txBody>
                  <a:tcPr/>
                </a:tc>
                <a:tc>
                  <a:txBody>
                    <a:bodyPr/>
                    <a:lstStyle/>
                    <a:p>
                      <a:r>
                        <a:rPr lang="en-IN" dirty="0">
                          <a:latin typeface="Times New Roman" panose="02020603050405020304" pitchFamily="18" charset="0"/>
                          <a:cs typeface="Times New Roman" panose="02020603050405020304" pitchFamily="18" charset="0"/>
                        </a:rPr>
                        <a:t>90 </a:t>
                      </a:r>
                    </a:p>
                  </a:txBody>
                  <a:tcPr/>
                </a:tc>
                <a:extLst>
                  <a:ext uri="{0D108BD9-81ED-4DB2-BD59-A6C34878D82A}">
                    <a16:rowId xmlns:a16="http://schemas.microsoft.com/office/drawing/2014/main" val="534731521"/>
                  </a:ext>
                </a:extLst>
              </a:tr>
              <a:tr h="370840">
                <a:tc>
                  <a:txBody>
                    <a:bodyPr/>
                    <a:lstStyle/>
                    <a:p>
                      <a:r>
                        <a:rPr lang="en-IN" dirty="0">
                          <a:latin typeface="Times New Roman" panose="02020603050405020304" pitchFamily="18" charset="0"/>
                          <a:cs typeface="Times New Roman" panose="02020603050405020304" pitchFamily="18" charset="0"/>
                        </a:rPr>
                        <a:t>Frequency, f</a:t>
                      </a:r>
                    </a:p>
                  </a:txBody>
                  <a:tcPr/>
                </a:tc>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4596919"/>
                  </a:ext>
                </a:extLst>
              </a:tr>
            </a:tbl>
          </a:graphicData>
        </a:graphic>
      </p:graphicFrame>
      <p:pic>
        <p:nvPicPr>
          <p:cNvPr id="10" name="Picture 9">
            <a:extLst>
              <a:ext uri="{FF2B5EF4-FFF2-40B4-BE49-F238E27FC236}">
                <a16:creationId xmlns:a16="http://schemas.microsoft.com/office/drawing/2014/main" id="{343735AA-7D93-B9A1-F3D7-E8D53E547B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55916" y="4054199"/>
            <a:ext cx="4126484" cy="2321147"/>
          </a:xfrm>
          <a:prstGeom prst="rect">
            <a:avLst/>
          </a:prstGeom>
        </p:spPr>
      </p:pic>
      <p:sp>
        <p:nvSpPr>
          <p:cNvPr id="12" name="TextBox 11">
            <a:extLst>
              <a:ext uri="{FF2B5EF4-FFF2-40B4-BE49-F238E27FC236}">
                <a16:creationId xmlns:a16="http://schemas.microsoft.com/office/drawing/2014/main" id="{50E445BD-D3F2-D5D1-C47E-09CB1E8A969F}"/>
              </a:ext>
            </a:extLst>
          </p:cNvPr>
          <p:cNvSpPr txBox="1"/>
          <p:nvPr/>
        </p:nvSpPr>
        <p:spPr>
          <a:xfrm>
            <a:off x="1170039" y="4864251"/>
            <a:ext cx="5742038" cy="546625"/>
          </a:xfrm>
          <a:prstGeom prst="rect">
            <a:avLst/>
          </a:prstGeom>
          <a:noFill/>
        </p:spPr>
        <p:txBody>
          <a:bodyPr wrap="square">
            <a:spAutoFit/>
          </a:bodyPr>
          <a:lstStyle/>
          <a:p>
            <a:pPr defTabSz="749808">
              <a:spcAft>
                <a:spcPts val="600"/>
              </a:spcAft>
            </a:pPr>
            <a:r>
              <a:rPr lang="en-US" sz="2952" kern="1200" dirty="0">
                <a:solidFill>
                  <a:schemeClr val="tx1"/>
                </a:solidFill>
                <a:latin typeface="Times New Roman" panose="02020603050405020304" pitchFamily="18" charset="0"/>
                <a:ea typeface="+mn-ea"/>
                <a:cs typeface="Times New Roman" panose="02020603050405020304" pitchFamily="18" charset="0"/>
              </a:rPr>
              <a:t>But nobody in Sai’s age group      .</a:t>
            </a:r>
            <a:endParaRPr lang="en-IN" sz="3600" dirty="0">
              <a:latin typeface="Times New Roman" panose="02020603050405020304" pitchFamily="18" charset="0"/>
              <a:cs typeface="Times New Roman" panose="02020603050405020304" pitchFamily="18" charset="0"/>
            </a:endParaRPr>
          </a:p>
        </p:txBody>
      </p:sp>
      <p:pic>
        <p:nvPicPr>
          <p:cNvPr id="15" name="Graphic 14" descr="Sad face outline with solid fill">
            <a:extLst>
              <a:ext uri="{FF2B5EF4-FFF2-40B4-BE49-F238E27FC236}">
                <a16:creationId xmlns:a16="http://schemas.microsoft.com/office/drawing/2014/main" id="{C229A99E-325B-B513-5217-FB3655C2D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4514" y="4975129"/>
            <a:ext cx="423699" cy="423699"/>
          </a:xfrm>
          <a:prstGeom prst="rect">
            <a:avLst/>
          </a:prstGeom>
        </p:spPr>
      </p:pic>
      <p:sp>
        <p:nvSpPr>
          <p:cNvPr id="17" name="TextBox 16">
            <a:extLst>
              <a:ext uri="{FF2B5EF4-FFF2-40B4-BE49-F238E27FC236}">
                <a16:creationId xmlns:a16="http://schemas.microsoft.com/office/drawing/2014/main" id="{12F73DBB-2A5E-506A-F813-7886D9C7ADDA}"/>
              </a:ext>
            </a:extLst>
          </p:cNvPr>
          <p:cNvSpPr txBox="1"/>
          <p:nvPr/>
        </p:nvSpPr>
        <p:spPr>
          <a:xfrm>
            <a:off x="469638" y="3525502"/>
            <a:ext cx="6096000"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Mean,</a:t>
            </a:r>
          </a:p>
        </p:txBody>
      </p:sp>
      <p:sp>
        <p:nvSpPr>
          <p:cNvPr id="19" name="TextBox 18">
            <a:extLst>
              <a:ext uri="{FF2B5EF4-FFF2-40B4-BE49-F238E27FC236}">
                <a16:creationId xmlns:a16="http://schemas.microsoft.com/office/drawing/2014/main" id="{69C18F71-4C3F-005C-50AF-512813952611}"/>
              </a:ext>
            </a:extLst>
          </p:cNvPr>
          <p:cNvSpPr txBox="1"/>
          <p:nvPr/>
        </p:nvSpPr>
        <p:spPr>
          <a:xfrm>
            <a:off x="1087997" y="3941403"/>
            <a:ext cx="6096000" cy="369332"/>
          </a:xfrm>
          <a:prstGeom prst="rect">
            <a:avLst/>
          </a:prstGeom>
          <a:noFill/>
        </p:spPr>
        <p:txBody>
          <a:bodyPr wrap="square">
            <a:spAutoFit/>
          </a:bodyPr>
          <a:lstStyle/>
          <a:p>
            <a:r>
              <a:rPr lang="el-GR" dirty="0"/>
              <a:t>μ=</a:t>
            </a:r>
            <a:r>
              <a:rPr lang="en-US" dirty="0"/>
              <a:t> </a:t>
            </a:r>
            <a:r>
              <a:rPr lang="en-IN" dirty="0"/>
              <a:t>∑x/n =                =    4∗13 + 6∗15 + 3∗17+1 ∗90</a:t>
            </a:r>
          </a:p>
        </p:txBody>
      </p:sp>
      <p:sp>
        <p:nvSpPr>
          <p:cNvPr id="23" name="TextBox 22">
            <a:extLst>
              <a:ext uri="{FF2B5EF4-FFF2-40B4-BE49-F238E27FC236}">
                <a16:creationId xmlns:a16="http://schemas.microsoft.com/office/drawing/2014/main" id="{A1786F2D-96AA-873B-9D32-7BE218BE746A}"/>
              </a:ext>
            </a:extLst>
          </p:cNvPr>
          <p:cNvSpPr txBox="1"/>
          <p:nvPr/>
        </p:nvSpPr>
        <p:spPr>
          <a:xfrm>
            <a:off x="2175994" y="3881263"/>
            <a:ext cx="645864" cy="369332"/>
          </a:xfrm>
          <a:prstGeom prst="rect">
            <a:avLst/>
          </a:prstGeom>
          <a:noFill/>
        </p:spPr>
        <p:txBody>
          <a:bodyPr wrap="square">
            <a:spAutoFit/>
          </a:bodyPr>
          <a:lstStyle/>
          <a:p>
            <a:r>
              <a:rPr lang="en-IN" dirty="0"/>
              <a:t> </a:t>
            </a:r>
            <a:r>
              <a:rPr lang="el-GR" dirty="0"/>
              <a:t>Σ𝑓𝑥</a:t>
            </a:r>
            <a:endParaRPr lang="en-IN" dirty="0"/>
          </a:p>
        </p:txBody>
      </p:sp>
      <p:cxnSp>
        <p:nvCxnSpPr>
          <p:cNvPr id="27" name="Straight Connector 26">
            <a:extLst>
              <a:ext uri="{FF2B5EF4-FFF2-40B4-BE49-F238E27FC236}">
                <a16:creationId xmlns:a16="http://schemas.microsoft.com/office/drawing/2014/main" id="{96439054-67A9-5427-E70B-43ECD5E34894}"/>
              </a:ext>
            </a:extLst>
          </p:cNvPr>
          <p:cNvCxnSpPr>
            <a:cxnSpLocks/>
          </p:cNvCxnSpPr>
          <p:nvPr/>
        </p:nvCxnSpPr>
        <p:spPr>
          <a:xfrm>
            <a:off x="2364658" y="4250595"/>
            <a:ext cx="250722"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88CF8667-E956-9FAA-A74A-730CB66A4DDD}"/>
              </a:ext>
            </a:extLst>
          </p:cNvPr>
          <p:cNvSpPr txBox="1"/>
          <p:nvPr/>
        </p:nvSpPr>
        <p:spPr>
          <a:xfrm>
            <a:off x="2251587" y="4216408"/>
            <a:ext cx="570271" cy="369332"/>
          </a:xfrm>
          <a:prstGeom prst="rect">
            <a:avLst/>
          </a:prstGeom>
          <a:noFill/>
        </p:spPr>
        <p:txBody>
          <a:bodyPr wrap="square">
            <a:spAutoFit/>
          </a:bodyPr>
          <a:lstStyle/>
          <a:p>
            <a:r>
              <a:rPr lang="en-US" dirty="0"/>
              <a:t> </a:t>
            </a:r>
            <a:r>
              <a:rPr lang="el-GR" dirty="0"/>
              <a:t>Σ𝑓</a:t>
            </a:r>
            <a:r>
              <a:rPr lang="en-US" dirty="0"/>
              <a:t> </a:t>
            </a:r>
            <a:endParaRPr lang="en-IN" dirty="0"/>
          </a:p>
        </p:txBody>
      </p:sp>
      <p:cxnSp>
        <p:nvCxnSpPr>
          <p:cNvPr id="30" name="Straight Connector 29">
            <a:extLst>
              <a:ext uri="{FF2B5EF4-FFF2-40B4-BE49-F238E27FC236}">
                <a16:creationId xmlns:a16="http://schemas.microsoft.com/office/drawing/2014/main" id="{084AB495-E8BC-5AE7-E970-092382909355}"/>
              </a:ext>
            </a:extLst>
          </p:cNvPr>
          <p:cNvCxnSpPr>
            <a:cxnSpLocks/>
          </p:cNvCxnSpPr>
          <p:nvPr/>
        </p:nvCxnSpPr>
        <p:spPr>
          <a:xfrm>
            <a:off x="3205317" y="4310735"/>
            <a:ext cx="2349909" cy="0"/>
          </a:xfrm>
          <a:prstGeom prst="line">
            <a:avLst/>
          </a:prstGeom>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F7B14C30-544F-AA6A-6B9D-AC98853E3E1D}"/>
              </a:ext>
            </a:extLst>
          </p:cNvPr>
          <p:cNvSpPr txBox="1"/>
          <p:nvPr/>
        </p:nvSpPr>
        <p:spPr>
          <a:xfrm>
            <a:off x="3808308" y="4321869"/>
            <a:ext cx="1143926" cy="369332"/>
          </a:xfrm>
          <a:prstGeom prst="rect">
            <a:avLst/>
          </a:prstGeom>
          <a:noFill/>
        </p:spPr>
        <p:txBody>
          <a:bodyPr wrap="square">
            <a:spAutoFit/>
          </a:bodyPr>
          <a:lstStyle/>
          <a:p>
            <a:r>
              <a:rPr lang="en-US" dirty="0"/>
              <a:t>4+6+3+1</a:t>
            </a:r>
            <a:endParaRPr lang="en-IN" dirty="0"/>
          </a:p>
        </p:txBody>
      </p:sp>
      <p:sp>
        <p:nvSpPr>
          <p:cNvPr id="34" name="TextBox 33">
            <a:extLst>
              <a:ext uri="{FF2B5EF4-FFF2-40B4-BE49-F238E27FC236}">
                <a16:creationId xmlns:a16="http://schemas.microsoft.com/office/drawing/2014/main" id="{F6E42C2E-6F41-830E-C1E7-B6362FD993E3}"/>
              </a:ext>
            </a:extLst>
          </p:cNvPr>
          <p:cNvSpPr txBox="1"/>
          <p:nvPr/>
        </p:nvSpPr>
        <p:spPr>
          <a:xfrm>
            <a:off x="5764607" y="4126069"/>
            <a:ext cx="855726" cy="369332"/>
          </a:xfrm>
          <a:prstGeom prst="rect">
            <a:avLst/>
          </a:prstGeom>
          <a:noFill/>
        </p:spPr>
        <p:txBody>
          <a:bodyPr wrap="square">
            <a:spAutoFit/>
          </a:bodyPr>
          <a:lstStyle/>
          <a:p>
            <a:r>
              <a:rPr lang="en-US" dirty="0"/>
              <a:t>= 15.3 </a:t>
            </a:r>
            <a:endParaRPr lang="en-IN" dirty="0"/>
          </a:p>
        </p:txBody>
      </p:sp>
    </p:spTree>
    <p:extLst>
      <p:ext uri="{BB962C8B-B14F-4D97-AF65-F5344CB8AC3E}">
        <p14:creationId xmlns:p14="http://schemas.microsoft.com/office/powerpoint/2010/main" val="1256014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DDFEA3-6B7A-F407-DBF6-D568D177E8AC}"/>
              </a:ext>
            </a:extLst>
          </p:cNvPr>
          <p:cNvSpPr txBox="1"/>
          <p:nvPr/>
        </p:nvSpPr>
        <p:spPr>
          <a:xfrm>
            <a:off x="1033044" y="1005518"/>
            <a:ext cx="4997189" cy="26997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Central Tendencies</a:t>
            </a:r>
          </a:p>
        </p:txBody>
      </p:sp>
      <p:sp>
        <p:nvSpPr>
          <p:cNvPr id="5" name="TextBox 4">
            <a:extLst>
              <a:ext uri="{FF2B5EF4-FFF2-40B4-BE49-F238E27FC236}">
                <a16:creationId xmlns:a16="http://schemas.microsoft.com/office/drawing/2014/main" id="{E5F85476-A3E6-32BF-D779-5F045F4B2109}"/>
              </a:ext>
            </a:extLst>
          </p:cNvPr>
          <p:cNvSpPr txBox="1"/>
          <p:nvPr/>
        </p:nvSpPr>
        <p:spPr>
          <a:xfrm>
            <a:off x="1157012" y="1963173"/>
            <a:ext cx="4458113" cy="461665"/>
          </a:xfrm>
          <a:prstGeom prst="rect">
            <a:avLst/>
          </a:prstGeom>
          <a:noFill/>
        </p:spPr>
        <p:txBody>
          <a:bodyPr wrap="square">
            <a:spAutoFit/>
          </a:bodyPr>
          <a:lstStyle/>
          <a:p>
            <a:pPr defTabSz="530352">
              <a:spcAft>
                <a:spcPts val="600"/>
              </a:spcAft>
            </a:pPr>
            <a:r>
              <a:rPr lang="en-IN" sz="2400" kern="1200" dirty="0">
                <a:solidFill>
                  <a:schemeClr val="tx1"/>
                </a:solidFill>
                <a:latin typeface="Times New Roman" panose="02020603050405020304" pitchFamily="18" charset="0"/>
                <a:ea typeface="+mn-ea"/>
                <a:cs typeface="Times New Roman" panose="02020603050405020304" pitchFamily="18" charset="0"/>
              </a:rPr>
              <a:t>Power workout class composition</a:t>
            </a:r>
            <a:endParaRPr lang="en-IN" sz="24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B00124A5-5456-6C29-66B5-347E83CD5833}"/>
              </a:ext>
            </a:extLst>
          </p:cNvPr>
          <p:cNvGraphicFramePr>
            <a:graphicFrameLocks noGrp="1"/>
          </p:cNvGraphicFramePr>
          <p:nvPr/>
        </p:nvGraphicFramePr>
        <p:xfrm>
          <a:off x="1033044" y="3943773"/>
          <a:ext cx="8238195" cy="1261238"/>
        </p:xfrm>
        <a:graphic>
          <a:graphicData uri="http://schemas.openxmlformats.org/drawingml/2006/table">
            <a:tbl>
              <a:tblPr firstRow="1" bandRow="1">
                <a:tableStyleId>{5C22544A-7EE6-4342-B048-85BDC9FD1C3A}</a:tableStyleId>
              </a:tblPr>
              <a:tblGrid>
                <a:gridCol w="1647639">
                  <a:extLst>
                    <a:ext uri="{9D8B030D-6E8A-4147-A177-3AD203B41FA5}">
                      <a16:colId xmlns:a16="http://schemas.microsoft.com/office/drawing/2014/main" val="2819675620"/>
                    </a:ext>
                  </a:extLst>
                </a:gridCol>
                <a:gridCol w="1647639">
                  <a:extLst>
                    <a:ext uri="{9D8B030D-6E8A-4147-A177-3AD203B41FA5}">
                      <a16:colId xmlns:a16="http://schemas.microsoft.com/office/drawing/2014/main" val="3609949754"/>
                    </a:ext>
                  </a:extLst>
                </a:gridCol>
                <a:gridCol w="1647639">
                  <a:extLst>
                    <a:ext uri="{9D8B030D-6E8A-4147-A177-3AD203B41FA5}">
                      <a16:colId xmlns:a16="http://schemas.microsoft.com/office/drawing/2014/main" val="394471760"/>
                    </a:ext>
                  </a:extLst>
                </a:gridCol>
                <a:gridCol w="1647639">
                  <a:extLst>
                    <a:ext uri="{9D8B030D-6E8A-4147-A177-3AD203B41FA5}">
                      <a16:colId xmlns:a16="http://schemas.microsoft.com/office/drawing/2014/main" val="3088280507"/>
                    </a:ext>
                  </a:extLst>
                </a:gridCol>
                <a:gridCol w="1647639">
                  <a:extLst>
                    <a:ext uri="{9D8B030D-6E8A-4147-A177-3AD203B41FA5}">
                      <a16:colId xmlns:a16="http://schemas.microsoft.com/office/drawing/2014/main" val="1227268025"/>
                    </a:ext>
                  </a:extLst>
                </a:gridCol>
              </a:tblGrid>
              <a:tr h="630619">
                <a:tc>
                  <a:txBody>
                    <a:bodyPr/>
                    <a:lstStyle/>
                    <a:p>
                      <a:r>
                        <a:rPr lang="en-IN" dirty="0">
                          <a:latin typeface="Times New Roman" panose="02020603050405020304" pitchFamily="18" charset="0"/>
                          <a:cs typeface="Times New Roman" panose="02020603050405020304" pitchFamily="18" charset="0"/>
                        </a:rPr>
                        <a:t>Age (years)</a:t>
                      </a:r>
                    </a:p>
                  </a:txBody>
                  <a:tcPr/>
                </a:tc>
                <a:tc>
                  <a:txBody>
                    <a:bodyPr/>
                    <a:lstStyle/>
                    <a:p>
                      <a:r>
                        <a:rPr lang="en-IN" dirty="0">
                          <a:latin typeface="Times New Roman" panose="02020603050405020304" pitchFamily="18" charset="0"/>
                          <a:cs typeface="Times New Roman" panose="02020603050405020304" pitchFamily="18" charset="0"/>
                        </a:rPr>
                        <a:t>13</a:t>
                      </a:r>
                    </a:p>
                  </a:txBody>
                  <a:tcPr/>
                </a:tc>
                <a:tc>
                  <a:txBody>
                    <a:bodyPr/>
                    <a:lstStyle/>
                    <a:p>
                      <a:r>
                        <a:rPr lang="en-IN" dirty="0">
                          <a:latin typeface="Times New Roman" panose="02020603050405020304" pitchFamily="18" charset="0"/>
                          <a:cs typeface="Times New Roman" panose="02020603050405020304" pitchFamily="18" charset="0"/>
                        </a:rPr>
                        <a:t>15</a:t>
                      </a:r>
                    </a:p>
                  </a:txBody>
                  <a:tcPr/>
                </a:tc>
                <a:tc>
                  <a:txBody>
                    <a:bodyPr/>
                    <a:lstStyle/>
                    <a:p>
                      <a:r>
                        <a:rPr lang="en-IN" dirty="0">
                          <a:latin typeface="Times New Roman" panose="02020603050405020304" pitchFamily="18" charset="0"/>
                          <a:cs typeface="Times New Roman" panose="02020603050405020304" pitchFamily="18" charset="0"/>
                        </a:rPr>
                        <a:t>17</a:t>
                      </a:r>
                    </a:p>
                  </a:txBody>
                  <a:tcPr/>
                </a:tc>
                <a:tc>
                  <a:txBody>
                    <a:bodyPr/>
                    <a:lstStyle/>
                    <a:p>
                      <a:r>
                        <a:rPr lang="en-IN" dirty="0">
                          <a:latin typeface="Times New Roman" panose="02020603050405020304" pitchFamily="18" charset="0"/>
                          <a:cs typeface="Times New Roman" panose="02020603050405020304" pitchFamily="18" charset="0"/>
                        </a:rPr>
                        <a:t>90 </a:t>
                      </a:r>
                    </a:p>
                  </a:txBody>
                  <a:tcPr/>
                </a:tc>
                <a:extLst>
                  <a:ext uri="{0D108BD9-81ED-4DB2-BD59-A6C34878D82A}">
                    <a16:rowId xmlns:a16="http://schemas.microsoft.com/office/drawing/2014/main" val="534731521"/>
                  </a:ext>
                </a:extLst>
              </a:tr>
              <a:tr h="630619">
                <a:tc>
                  <a:txBody>
                    <a:bodyPr/>
                    <a:lstStyle/>
                    <a:p>
                      <a:r>
                        <a:rPr lang="en-IN" dirty="0">
                          <a:latin typeface="Times New Roman" panose="02020603050405020304" pitchFamily="18" charset="0"/>
                          <a:cs typeface="Times New Roman" panose="02020603050405020304" pitchFamily="18" charset="0"/>
                        </a:rPr>
                        <a:t>Frequency, f</a:t>
                      </a:r>
                    </a:p>
                  </a:txBody>
                  <a:tcPr/>
                </a:tc>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4596919"/>
                  </a:ext>
                </a:extLst>
              </a:tr>
            </a:tbl>
          </a:graphicData>
        </a:graphic>
      </p:graphicFrame>
      <p:pic>
        <p:nvPicPr>
          <p:cNvPr id="9" name="Picture 8" descr="A graph with numbers and lines&#10;&#10;Description automatically generated">
            <a:extLst>
              <a:ext uri="{FF2B5EF4-FFF2-40B4-BE49-F238E27FC236}">
                <a16:creationId xmlns:a16="http://schemas.microsoft.com/office/drawing/2014/main" id="{E3CAD85D-2280-91EB-98AB-369D70E48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703" y="1005518"/>
            <a:ext cx="4537052" cy="2657132"/>
          </a:xfrm>
          <a:prstGeom prst="rect">
            <a:avLst/>
          </a:prstGeom>
        </p:spPr>
      </p:pic>
    </p:spTree>
    <p:extLst>
      <p:ext uri="{BB962C8B-B14F-4D97-AF65-F5344CB8AC3E}">
        <p14:creationId xmlns:p14="http://schemas.microsoft.com/office/powerpoint/2010/main" val="2178681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7B8673-606B-EE83-FFA7-686D3297D5B5}"/>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rgbClr val="FFFFFF"/>
                </a:solidFill>
                <a:latin typeface="+mj-lt"/>
                <a:ea typeface="+mj-ea"/>
                <a:cs typeface="+mj-cs"/>
              </a:rPr>
              <a:t>The Central Tendencies</a:t>
            </a:r>
          </a:p>
        </p:txBody>
      </p:sp>
      <p:pic>
        <p:nvPicPr>
          <p:cNvPr id="5" name="Picture 4" descr="A person with his hand to his mouth&#10;&#10;Description automatically generated">
            <a:extLst>
              <a:ext uri="{FF2B5EF4-FFF2-40B4-BE49-F238E27FC236}">
                <a16:creationId xmlns:a16="http://schemas.microsoft.com/office/drawing/2014/main" id="{1951103E-EE42-A56B-C39E-06872D4D4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406" y="2181426"/>
            <a:ext cx="4634429" cy="3997637"/>
          </a:xfrm>
          <a:prstGeom prst="rect">
            <a:avLst/>
          </a:prstGeom>
        </p:spPr>
      </p:pic>
      <p:pic>
        <p:nvPicPr>
          <p:cNvPr id="7" name="Picture 6" descr="A screenshot of a document&#10;&#10;Description automatically generated">
            <a:extLst>
              <a:ext uri="{FF2B5EF4-FFF2-40B4-BE49-F238E27FC236}">
                <a16:creationId xmlns:a16="http://schemas.microsoft.com/office/drawing/2014/main" id="{11CB958E-AEFA-2168-97A7-9DAE80F87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5079919" cy="3997831"/>
          </a:xfrm>
          <a:prstGeom prst="rect">
            <a:avLst/>
          </a:prstGeom>
        </p:spPr>
      </p:pic>
    </p:spTree>
    <p:extLst>
      <p:ext uri="{BB962C8B-B14F-4D97-AF65-F5344CB8AC3E}">
        <p14:creationId xmlns:p14="http://schemas.microsoft.com/office/powerpoint/2010/main" val="4045347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B7D365-5956-95D9-415F-7EDF38E44A3D}"/>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The Central Tendencies </a:t>
            </a:r>
          </a:p>
        </p:txBody>
      </p:sp>
      <p:sp>
        <p:nvSpPr>
          <p:cNvPr id="5" name="TextBox 4">
            <a:extLst>
              <a:ext uri="{FF2B5EF4-FFF2-40B4-BE49-F238E27FC236}">
                <a16:creationId xmlns:a16="http://schemas.microsoft.com/office/drawing/2014/main" id="{A72DCE0E-8EDB-8366-BAA7-71CB600CE7D5}"/>
              </a:ext>
            </a:extLst>
          </p:cNvPr>
          <p:cNvSpPr txBox="1"/>
          <p:nvPr/>
        </p:nvSpPr>
        <p:spPr>
          <a:xfrm>
            <a:off x="4654296" y="1857022"/>
            <a:ext cx="5036004" cy="496161"/>
          </a:xfrm>
          <a:prstGeom prst="rect">
            <a:avLst/>
          </a:prstGeom>
          <a:noFill/>
        </p:spPr>
        <p:txBody>
          <a:bodyPr wrap="square">
            <a:spAutoFit/>
          </a:bodyPr>
          <a:lstStyle/>
          <a:p>
            <a:pPr defTabSz="749808">
              <a:spcAft>
                <a:spcPts val="600"/>
              </a:spcAft>
            </a:pPr>
            <a:r>
              <a:rPr lang="en-IN" sz="2624" kern="1200">
                <a:solidFill>
                  <a:schemeClr val="tx1"/>
                </a:solidFill>
                <a:latin typeface="Times New Roman" panose="02020603050405020304" pitchFamily="18" charset="0"/>
                <a:ea typeface="+mn-ea"/>
                <a:cs typeface="Times New Roman" panose="02020603050405020304" pitchFamily="18" charset="0"/>
              </a:rPr>
              <a:t>Power workout class composition </a:t>
            </a:r>
            <a:endParaRPr lang="en-IN" sz="320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91C9132F-18AD-811E-E8A2-4CBA38F98721}"/>
              </a:ext>
            </a:extLst>
          </p:cNvPr>
          <p:cNvGraphicFramePr>
            <a:graphicFrameLocks noGrp="1"/>
          </p:cNvGraphicFramePr>
          <p:nvPr/>
        </p:nvGraphicFramePr>
        <p:xfrm>
          <a:off x="4752311" y="2663236"/>
          <a:ext cx="6632470" cy="1261238"/>
        </p:xfrm>
        <a:graphic>
          <a:graphicData uri="http://schemas.openxmlformats.org/drawingml/2006/table">
            <a:tbl>
              <a:tblPr firstRow="1" bandRow="1">
                <a:tableStyleId>{5C22544A-7EE6-4342-B048-85BDC9FD1C3A}</a:tableStyleId>
              </a:tblPr>
              <a:tblGrid>
                <a:gridCol w="1326494">
                  <a:extLst>
                    <a:ext uri="{9D8B030D-6E8A-4147-A177-3AD203B41FA5}">
                      <a16:colId xmlns:a16="http://schemas.microsoft.com/office/drawing/2014/main" val="2819675620"/>
                    </a:ext>
                  </a:extLst>
                </a:gridCol>
                <a:gridCol w="1326494">
                  <a:extLst>
                    <a:ext uri="{9D8B030D-6E8A-4147-A177-3AD203B41FA5}">
                      <a16:colId xmlns:a16="http://schemas.microsoft.com/office/drawing/2014/main" val="3609949754"/>
                    </a:ext>
                  </a:extLst>
                </a:gridCol>
                <a:gridCol w="1326494">
                  <a:extLst>
                    <a:ext uri="{9D8B030D-6E8A-4147-A177-3AD203B41FA5}">
                      <a16:colId xmlns:a16="http://schemas.microsoft.com/office/drawing/2014/main" val="394471760"/>
                    </a:ext>
                  </a:extLst>
                </a:gridCol>
                <a:gridCol w="1326494">
                  <a:extLst>
                    <a:ext uri="{9D8B030D-6E8A-4147-A177-3AD203B41FA5}">
                      <a16:colId xmlns:a16="http://schemas.microsoft.com/office/drawing/2014/main" val="3088280507"/>
                    </a:ext>
                  </a:extLst>
                </a:gridCol>
                <a:gridCol w="1326494">
                  <a:extLst>
                    <a:ext uri="{9D8B030D-6E8A-4147-A177-3AD203B41FA5}">
                      <a16:colId xmlns:a16="http://schemas.microsoft.com/office/drawing/2014/main" val="1227268025"/>
                    </a:ext>
                  </a:extLst>
                </a:gridCol>
              </a:tblGrid>
              <a:tr h="630619">
                <a:tc>
                  <a:txBody>
                    <a:bodyPr/>
                    <a:lstStyle/>
                    <a:p>
                      <a:r>
                        <a:rPr lang="en-IN" dirty="0">
                          <a:latin typeface="Times New Roman" panose="02020603050405020304" pitchFamily="18" charset="0"/>
                          <a:cs typeface="Times New Roman" panose="02020603050405020304" pitchFamily="18" charset="0"/>
                        </a:rPr>
                        <a:t>Age (years)</a:t>
                      </a:r>
                    </a:p>
                  </a:txBody>
                  <a:tcPr/>
                </a:tc>
                <a:tc>
                  <a:txBody>
                    <a:bodyPr/>
                    <a:lstStyle/>
                    <a:p>
                      <a:r>
                        <a:rPr lang="en-IN" dirty="0">
                          <a:latin typeface="Times New Roman" panose="02020603050405020304" pitchFamily="18" charset="0"/>
                          <a:cs typeface="Times New Roman" panose="02020603050405020304" pitchFamily="18" charset="0"/>
                        </a:rPr>
                        <a:t>13</a:t>
                      </a:r>
                    </a:p>
                  </a:txBody>
                  <a:tcPr/>
                </a:tc>
                <a:tc>
                  <a:txBody>
                    <a:bodyPr/>
                    <a:lstStyle/>
                    <a:p>
                      <a:r>
                        <a:rPr lang="en-IN" dirty="0">
                          <a:latin typeface="Times New Roman" panose="02020603050405020304" pitchFamily="18" charset="0"/>
                          <a:cs typeface="Times New Roman" panose="02020603050405020304" pitchFamily="18" charset="0"/>
                        </a:rPr>
                        <a:t>15</a:t>
                      </a:r>
                    </a:p>
                  </a:txBody>
                  <a:tcPr/>
                </a:tc>
                <a:tc>
                  <a:txBody>
                    <a:bodyPr/>
                    <a:lstStyle/>
                    <a:p>
                      <a:r>
                        <a:rPr lang="en-IN" dirty="0">
                          <a:latin typeface="Times New Roman" panose="02020603050405020304" pitchFamily="18" charset="0"/>
                          <a:cs typeface="Times New Roman" panose="02020603050405020304" pitchFamily="18" charset="0"/>
                        </a:rPr>
                        <a:t>17</a:t>
                      </a:r>
                    </a:p>
                  </a:txBody>
                  <a:tcPr/>
                </a:tc>
                <a:tc>
                  <a:txBody>
                    <a:bodyPr/>
                    <a:lstStyle/>
                    <a:p>
                      <a:r>
                        <a:rPr lang="en-IN" dirty="0">
                          <a:latin typeface="Times New Roman" panose="02020603050405020304" pitchFamily="18" charset="0"/>
                          <a:cs typeface="Times New Roman" panose="02020603050405020304" pitchFamily="18" charset="0"/>
                        </a:rPr>
                        <a:t>90 </a:t>
                      </a:r>
                    </a:p>
                  </a:txBody>
                  <a:tcPr/>
                </a:tc>
                <a:extLst>
                  <a:ext uri="{0D108BD9-81ED-4DB2-BD59-A6C34878D82A}">
                    <a16:rowId xmlns:a16="http://schemas.microsoft.com/office/drawing/2014/main" val="534731521"/>
                  </a:ext>
                </a:extLst>
              </a:tr>
              <a:tr h="630619">
                <a:tc>
                  <a:txBody>
                    <a:bodyPr/>
                    <a:lstStyle/>
                    <a:p>
                      <a:r>
                        <a:rPr lang="en-IN" dirty="0">
                          <a:latin typeface="Times New Roman" panose="02020603050405020304" pitchFamily="18" charset="0"/>
                          <a:cs typeface="Times New Roman" panose="02020603050405020304" pitchFamily="18" charset="0"/>
                        </a:rPr>
                        <a:t>Frequency, f</a:t>
                      </a:r>
                    </a:p>
                  </a:txBody>
                  <a:tcPr/>
                </a:tc>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4596919"/>
                  </a:ext>
                </a:extLst>
              </a:tr>
            </a:tbl>
          </a:graphicData>
        </a:graphic>
      </p:graphicFrame>
      <p:sp>
        <p:nvSpPr>
          <p:cNvPr id="9" name="Rectangle 8">
            <a:extLst>
              <a:ext uri="{FF2B5EF4-FFF2-40B4-BE49-F238E27FC236}">
                <a16:creationId xmlns:a16="http://schemas.microsoft.com/office/drawing/2014/main" id="{30C64E27-49EE-9142-C33A-DB8AD7B66D79}"/>
              </a:ext>
            </a:extLst>
          </p:cNvPr>
          <p:cNvSpPr/>
          <p:nvPr/>
        </p:nvSpPr>
        <p:spPr>
          <a:xfrm>
            <a:off x="5580271" y="4657727"/>
            <a:ext cx="755401" cy="3432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8C1AA2FA-88CD-4925-3587-1F71F0D0626A}"/>
              </a:ext>
            </a:extLst>
          </p:cNvPr>
          <p:cNvSpPr txBox="1"/>
          <p:nvPr/>
        </p:nvSpPr>
        <p:spPr>
          <a:xfrm>
            <a:off x="4752311" y="4314477"/>
            <a:ext cx="6311250" cy="698012"/>
          </a:xfrm>
          <a:prstGeom prst="rect">
            <a:avLst/>
          </a:prstGeom>
          <a:noFill/>
        </p:spPr>
        <p:txBody>
          <a:bodyPr wrap="square">
            <a:spAutoFit/>
          </a:bodyPr>
          <a:lstStyle/>
          <a:p>
            <a:pPr defTabSz="749808">
              <a:spcAft>
                <a:spcPts val="600"/>
              </a:spcAft>
            </a:pPr>
            <a:r>
              <a:rPr lang="en-US" sz="1968" kern="1200" dirty="0">
                <a:solidFill>
                  <a:schemeClr val="tx1"/>
                </a:solidFill>
                <a:latin typeface="Times New Roman" panose="02020603050405020304" pitchFamily="18" charset="0"/>
                <a:ea typeface="+mn-ea"/>
                <a:cs typeface="Times New Roman" panose="02020603050405020304" pitchFamily="18" charset="0"/>
              </a:rPr>
              <a:t>Data has outliers Median – the mid-point 13, 13, 13, 13, 15, 15, 15, 15, 15, 15, 17, 17, 17, 90</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471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85EBDF-446D-3423-BE34-96A08F73D0C9}"/>
              </a:ext>
            </a:extLst>
          </p:cNvPr>
          <p:cNvSpPr txBox="1"/>
          <p:nvPr/>
        </p:nvSpPr>
        <p:spPr>
          <a:xfrm>
            <a:off x="1137037" y="741082"/>
            <a:ext cx="9274512" cy="94960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The Central Tendencies </a:t>
            </a:r>
          </a:p>
        </p:txBody>
      </p:sp>
      <p:sp>
        <p:nvSpPr>
          <p:cNvPr id="5" name="TextBox 4">
            <a:extLst>
              <a:ext uri="{FF2B5EF4-FFF2-40B4-BE49-F238E27FC236}">
                <a16:creationId xmlns:a16="http://schemas.microsoft.com/office/drawing/2014/main" id="{54991DCD-9733-82E4-D02C-AB88F8B26126}"/>
              </a:ext>
            </a:extLst>
          </p:cNvPr>
          <p:cNvSpPr txBox="1"/>
          <p:nvPr/>
        </p:nvSpPr>
        <p:spPr>
          <a:xfrm>
            <a:off x="4752378" y="2007704"/>
            <a:ext cx="2139711" cy="391517"/>
          </a:xfrm>
          <a:prstGeom prst="rect">
            <a:avLst/>
          </a:prstGeom>
          <a:noFill/>
        </p:spPr>
        <p:txBody>
          <a:bodyPr wrap="square">
            <a:spAutoFit/>
          </a:bodyPr>
          <a:lstStyle/>
          <a:p>
            <a:pPr defTabSz="740664">
              <a:spcAft>
                <a:spcPts val="600"/>
              </a:spcAft>
            </a:pPr>
            <a:r>
              <a:rPr lang="en-IN" sz="1944" kern="1200">
                <a:solidFill>
                  <a:schemeClr val="tx1"/>
                </a:solidFill>
                <a:latin typeface="Times New Roman" panose="02020603050405020304" pitchFamily="18" charset="0"/>
                <a:ea typeface="+mn-ea"/>
                <a:cs typeface="Times New Roman" panose="02020603050405020304" pitchFamily="18" charset="0"/>
              </a:rPr>
              <a:t>Survival by Stage</a:t>
            </a:r>
            <a:endParaRPr lang="en-IN" sz="24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84BED92-38E8-F279-F375-CF298607911F}"/>
              </a:ext>
            </a:extLst>
          </p:cNvPr>
          <p:cNvSpPr txBox="1"/>
          <p:nvPr/>
        </p:nvSpPr>
        <p:spPr>
          <a:xfrm>
            <a:off x="1542812" y="2752316"/>
            <a:ext cx="8084245" cy="840230"/>
          </a:xfrm>
          <a:prstGeom prst="rect">
            <a:avLst/>
          </a:prstGeom>
          <a:noFill/>
        </p:spPr>
        <p:txBody>
          <a:bodyPr wrap="square">
            <a:spAutoFit/>
          </a:bodyPr>
          <a:lstStyle/>
          <a:p>
            <a:pPr defTabSz="740664">
              <a:spcAft>
                <a:spcPts val="600"/>
              </a:spcAft>
            </a:pPr>
            <a:r>
              <a:rPr lang="en-US" sz="1620" kern="1200">
                <a:solidFill>
                  <a:schemeClr val="tx1"/>
                </a:solidFill>
                <a:latin typeface="Times New Roman" panose="02020603050405020304" pitchFamily="18" charset="0"/>
                <a:ea typeface="+mn-ea"/>
                <a:cs typeface="Times New Roman" panose="02020603050405020304" pitchFamily="18" charset="0"/>
              </a:rPr>
              <a:t>Doctors use a four-stage system to describe the progression of cancer within the body. Patients diagnosed at stage I have the most favorable outlook, while those diagnosed at stage IV face the most challenging prognosis.</a:t>
            </a:r>
            <a:endParaRPr lang="en-US" sz="2000">
              <a:latin typeface="Times New Roman" panose="02020603050405020304" pitchFamily="18" charset="0"/>
              <a:cs typeface="Times New Roman" panose="02020603050405020304" pitchFamily="18" charset="0"/>
            </a:endParaRPr>
          </a:p>
        </p:txBody>
      </p:sp>
      <p:graphicFrame>
        <p:nvGraphicFramePr>
          <p:cNvPr id="10" name="Chart 9">
            <a:extLst>
              <a:ext uri="{FF2B5EF4-FFF2-40B4-BE49-F238E27FC236}">
                <a16:creationId xmlns:a16="http://schemas.microsoft.com/office/drawing/2014/main" id="{8AB2D765-4D1F-E8CA-CB3E-2D876737028B}"/>
              </a:ext>
            </a:extLst>
          </p:cNvPr>
          <p:cNvGraphicFramePr/>
          <p:nvPr/>
        </p:nvGraphicFramePr>
        <p:xfrm>
          <a:off x="6168127" y="3708562"/>
          <a:ext cx="4201661" cy="2546188"/>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9EE078A1-9B46-927E-F0CD-B0CE76C34A70}"/>
              </a:ext>
            </a:extLst>
          </p:cNvPr>
          <p:cNvSpPr txBox="1"/>
          <p:nvPr/>
        </p:nvSpPr>
        <p:spPr>
          <a:xfrm rot="16200000">
            <a:off x="5730983" y="4872952"/>
            <a:ext cx="700833" cy="316690"/>
          </a:xfrm>
          <a:prstGeom prst="rect">
            <a:avLst/>
          </a:prstGeom>
          <a:noFill/>
        </p:spPr>
        <p:txBody>
          <a:bodyPr wrap="none" rtlCol="0">
            <a:spAutoFit/>
          </a:bodyPr>
          <a:lstStyle/>
          <a:p>
            <a:pPr defTabSz="740664">
              <a:spcAft>
                <a:spcPts val="600"/>
              </a:spcAft>
            </a:pPr>
            <a:r>
              <a:rPr lang="en-US" sz="1458" kern="1200">
                <a:solidFill>
                  <a:schemeClr val="tx1"/>
                </a:solidFill>
                <a:latin typeface="+mn-lt"/>
                <a:ea typeface="+mn-ea"/>
                <a:cs typeface="+mn-cs"/>
              </a:rPr>
              <a:t>Month</a:t>
            </a:r>
            <a:endParaRPr lang="en-IN"/>
          </a:p>
        </p:txBody>
      </p:sp>
      <p:sp>
        <p:nvSpPr>
          <p:cNvPr id="13" name="TextBox 12">
            <a:extLst>
              <a:ext uri="{FF2B5EF4-FFF2-40B4-BE49-F238E27FC236}">
                <a16:creationId xmlns:a16="http://schemas.microsoft.com/office/drawing/2014/main" id="{3EE1EA0B-3DCC-1343-11E5-2118C8B422EF}"/>
              </a:ext>
            </a:extLst>
          </p:cNvPr>
          <p:cNvSpPr txBox="1"/>
          <p:nvPr/>
        </p:nvSpPr>
        <p:spPr>
          <a:xfrm>
            <a:off x="5125916" y="4880217"/>
            <a:ext cx="804403" cy="316690"/>
          </a:xfrm>
          <a:prstGeom prst="rect">
            <a:avLst/>
          </a:prstGeom>
          <a:noFill/>
        </p:spPr>
        <p:txBody>
          <a:bodyPr wrap="square">
            <a:spAutoFit/>
          </a:bodyPr>
          <a:lstStyle/>
          <a:p>
            <a:pPr defTabSz="740664">
              <a:spcAft>
                <a:spcPts val="600"/>
              </a:spcAft>
            </a:pPr>
            <a:r>
              <a:rPr lang="en-IN" sz="1458" kern="1200">
                <a:solidFill>
                  <a:schemeClr val="tx1"/>
                </a:solidFill>
                <a:latin typeface="+mn-lt"/>
                <a:ea typeface="+mn-ea"/>
                <a:cs typeface="+mn-cs"/>
              </a:rPr>
              <a:t>Median</a:t>
            </a:r>
            <a:endParaRPr lang="en-IN"/>
          </a:p>
        </p:txBody>
      </p:sp>
    </p:spTree>
    <p:extLst>
      <p:ext uri="{BB962C8B-B14F-4D97-AF65-F5344CB8AC3E}">
        <p14:creationId xmlns:p14="http://schemas.microsoft.com/office/powerpoint/2010/main" val="1873534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264C85-BF1E-9EC3-6DE7-DF6B4E58583F}"/>
              </a:ext>
            </a:extLst>
          </p:cNvPr>
          <p:cNvSpPr txBox="1"/>
          <p:nvPr/>
        </p:nvSpPr>
        <p:spPr>
          <a:xfrm>
            <a:off x="1476222" y="378170"/>
            <a:ext cx="9356106" cy="120032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600" kern="1200" dirty="0">
                <a:solidFill>
                  <a:schemeClr val="tx1"/>
                </a:solidFill>
                <a:latin typeface="Times New Roman" panose="02020603050405020304" pitchFamily="18" charset="0"/>
                <a:ea typeface="+mj-ea"/>
                <a:cs typeface="Times New Roman" panose="02020603050405020304" pitchFamily="18" charset="0"/>
              </a:rPr>
              <a:t>The Central Tendencies </a:t>
            </a:r>
          </a:p>
        </p:txBody>
      </p:sp>
      <p:sp>
        <p:nvSpPr>
          <p:cNvPr id="5" name="TextBox 4">
            <a:extLst>
              <a:ext uri="{FF2B5EF4-FFF2-40B4-BE49-F238E27FC236}">
                <a16:creationId xmlns:a16="http://schemas.microsoft.com/office/drawing/2014/main" id="{5C961CA9-4B38-351F-6872-CF3AFEDAF2B1}"/>
              </a:ext>
            </a:extLst>
          </p:cNvPr>
          <p:cNvSpPr txBox="1"/>
          <p:nvPr/>
        </p:nvSpPr>
        <p:spPr>
          <a:xfrm>
            <a:off x="1188062" y="1943095"/>
            <a:ext cx="9356107" cy="1252779"/>
          </a:xfrm>
          <a:prstGeom prst="rect">
            <a:avLst/>
          </a:prstGeom>
          <a:noFill/>
        </p:spPr>
        <p:txBody>
          <a:bodyPr wrap="square">
            <a:spAutoFit/>
          </a:bodyPr>
          <a:lstStyle/>
          <a:p>
            <a:pPr defTabSz="822960">
              <a:spcAft>
                <a:spcPts val="600"/>
              </a:spcAft>
            </a:pPr>
            <a:r>
              <a:rPr lang="en-US" sz="2520" kern="1200" dirty="0">
                <a:solidFill>
                  <a:schemeClr val="tx1"/>
                </a:solidFill>
                <a:latin typeface="Times New Roman" panose="02020603050405020304" pitchFamily="18" charset="0"/>
                <a:ea typeface="+mn-ea"/>
                <a:cs typeface="Times New Roman" panose="02020603050405020304" pitchFamily="18" charset="0"/>
              </a:rPr>
              <a:t>Sai is feeling unsettled and seeks some relaxation by joining a swimming class. However, he is puzzled when asked about the whereabouts of his child.</a:t>
            </a:r>
            <a:endParaRPr lang="en-IN" sz="28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D7D0C4D-0656-BA98-CC44-89AAD50D088E}"/>
              </a:ext>
            </a:extLst>
          </p:cNvPr>
          <p:cNvGraphicFramePr>
            <a:graphicFrameLocks noGrp="1"/>
          </p:cNvGraphicFramePr>
          <p:nvPr/>
        </p:nvGraphicFramePr>
        <p:xfrm>
          <a:off x="1362970" y="3552311"/>
          <a:ext cx="8744152" cy="1247986"/>
        </p:xfrm>
        <a:graphic>
          <a:graphicData uri="http://schemas.openxmlformats.org/drawingml/2006/table">
            <a:tbl>
              <a:tblPr firstRow="1" bandRow="1">
                <a:tableStyleId>{5C22544A-7EE6-4342-B048-85BDC9FD1C3A}</a:tableStyleId>
              </a:tblPr>
              <a:tblGrid>
                <a:gridCol w="1419124">
                  <a:extLst>
                    <a:ext uri="{9D8B030D-6E8A-4147-A177-3AD203B41FA5}">
                      <a16:colId xmlns:a16="http://schemas.microsoft.com/office/drawing/2014/main" val="1401384813"/>
                    </a:ext>
                  </a:extLst>
                </a:gridCol>
                <a:gridCol w="766914">
                  <a:extLst>
                    <a:ext uri="{9D8B030D-6E8A-4147-A177-3AD203B41FA5}">
                      <a16:colId xmlns:a16="http://schemas.microsoft.com/office/drawing/2014/main" val="1367578713"/>
                    </a:ext>
                  </a:extLst>
                </a:gridCol>
                <a:gridCol w="1093019">
                  <a:extLst>
                    <a:ext uri="{9D8B030D-6E8A-4147-A177-3AD203B41FA5}">
                      <a16:colId xmlns:a16="http://schemas.microsoft.com/office/drawing/2014/main" val="2779496147"/>
                    </a:ext>
                  </a:extLst>
                </a:gridCol>
                <a:gridCol w="1093019">
                  <a:extLst>
                    <a:ext uri="{9D8B030D-6E8A-4147-A177-3AD203B41FA5}">
                      <a16:colId xmlns:a16="http://schemas.microsoft.com/office/drawing/2014/main" val="959792039"/>
                    </a:ext>
                  </a:extLst>
                </a:gridCol>
                <a:gridCol w="1093019">
                  <a:extLst>
                    <a:ext uri="{9D8B030D-6E8A-4147-A177-3AD203B41FA5}">
                      <a16:colId xmlns:a16="http://schemas.microsoft.com/office/drawing/2014/main" val="1424718326"/>
                    </a:ext>
                  </a:extLst>
                </a:gridCol>
                <a:gridCol w="1093019">
                  <a:extLst>
                    <a:ext uri="{9D8B030D-6E8A-4147-A177-3AD203B41FA5}">
                      <a16:colId xmlns:a16="http://schemas.microsoft.com/office/drawing/2014/main" val="4207612534"/>
                    </a:ext>
                  </a:extLst>
                </a:gridCol>
                <a:gridCol w="1093019">
                  <a:extLst>
                    <a:ext uri="{9D8B030D-6E8A-4147-A177-3AD203B41FA5}">
                      <a16:colId xmlns:a16="http://schemas.microsoft.com/office/drawing/2014/main" val="1657567928"/>
                    </a:ext>
                  </a:extLst>
                </a:gridCol>
                <a:gridCol w="1093019">
                  <a:extLst>
                    <a:ext uri="{9D8B030D-6E8A-4147-A177-3AD203B41FA5}">
                      <a16:colId xmlns:a16="http://schemas.microsoft.com/office/drawing/2014/main" val="3555995507"/>
                    </a:ext>
                  </a:extLst>
                </a:gridCol>
              </a:tblGrid>
              <a:tr h="623993">
                <a:tc>
                  <a:txBody>
                    <a:bodyPr/>
                    <a:lstStyle/>
                    <a:p>
                      <a:pPr algn="ctr"/>
                      <a:r>
                        <a:rPr lang="en-IN" dirty="0"/>
                        <a:t>Age (years)</a:t>
                      </a:r>
                    </a:p>
                  </a:txBody>
                  <a:tcPr/>
                </a:tc>
                <a:tc>
                  <a:txBody>
                    <a:bodyPr/>
                    <a:lstStyle/>
                    <a:p>
                      <a:pPr algn="ctr"/>
                      <a:r>
                        <a:rPr lang="en-IN" dirty="0"/>
                        <a:t>1 </a:t>
                      </a:r>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30</a:t>
                      </a:r>
                      <a:endParaRPr lang="en-IN" dirty="0"/>
                    </a:p>
                  </a:txBody>
                  <a:tcPr/>
                </a:tc>
                <a:tc>
                  <a:txBody>
                    <a:bodyPr/>
                    <a:lstStyle/>
                    <a:p>
                      <a:pPr algn="ctr"/>
                      <a:r>
                        <a:rPr lang="en-US" dirty="0"/>
                        <a:t>31</a:t>
                      </a:r>
                      <a:endParaRPr lang="en-IN" dirty="0"/>
                    </a:p>
                  </a:txBody>
                  <a:tcPr/>
                </a:tc>
                <a:tc>
                  <a:txBody>
                    <a:bodyPr/>
                    <a:lstStyle/>
                    <a:p>
                      <a:pPr algn="ctr"/>
                      <a:r>
                        <a:rPr lang="en-US" dirty="0"/>
                        <a:t>32</a:t>
                      </a:r>
                      <a:endParaRPr lang="en-IN" dirty="0"/>
                    </a:p>
                  </a:txBody>
                  <a:tcPr/>
                </a:tc>
                <a:tc>
                  <a:txBody>
                    <a:bodyPr/>
                    <a:lstStyle/>
                    <a:p>
                      <a:pPr algn="ctr"/>
                      <a:r>
                        <a:rPr lang="en-US" dirty="0"/>
                        <a:t>33</a:t>
                      </a:r>
                      <a:endParaRPr lang="en-IN" dirty="0"/>
                    </a:p>
                  </a:txBody>
                  <a:tcPr/>
                </a:tc>
                <a:extLst>
                  <a:ext uri="{0D108BD9-81ED-4DB2-BD59-A6C34878D82A}">
                    <a16:rowId xmlns:a16="http://schemas.microsoft.com/office/drawing/2014/main" val="1213474120"/>
                  </a:ext>
                </a:extLst>
              </a:tr>
              <a:tr h="623993">
                <a:tc>
                  <a:txBody>
                    <a:bodyPr/>
                    <a:lstStyle/>
                    <a:p>
                      <a:pPr algn="ctr"/>
                      <a:r>
                        <a:rPr lang="en-IN" dirty="0"/>
                        <a:t>Frequency, f</a:t>
                      </a:r>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198529603"/>
                  </a:ext>
                </a:extLst>
              </a:tr>
            </a:tbl>
          </a:graphicData>
        </a:graphic>
      </p:graphicFrame>
      <p:sp>
        <p:nvSpPr>
          <p:cNvPr id="8" name="TextBox 7">
            <a:extLst>
              <a:ext uri="{FF2B5EF4-FFF2-40B4-BE49-F238E27FC236}">
                <a16:creationId xmlns:a16="http://schemas.microsoft.com/office/drawing/2014/main" id="{ADEDF41D-0691-6964-5406-FB65C46C5F8E}"/>
              </a:ext>
            </a:extLst>
          </p:cNvPr>
          <p:cNvSpPr txBox="1"/>
          <p:nvPr/>
        </p:nvSpPr>
        <p:spPr>
          <a:xfrm>
            <a:off x="1314052" y="4849576"/>
            <a:ext cx="8007240" cy="1409617"/>
          </a:xfrm>
          <a:prstGeom prst="rect">
            <a:avLst/>
          </a:prstGeom>
          <a:noFill/>
        </p:spPr>
        <p:txBody>
          <a:bodyPr wrap="square">
            <a:spAutoFit/>
          </a:bodyPr>
          <a:lstStyle/>
          <a:p>
            <a:pPr defTabSz="822960">
              <a:spcAft>
                <a:spcPts val="600"/>
              </a:spcAft>
            </a:pPr>
            <a:r>
              <a:rPr lang="en-US" sz="2520" kern="1200">
                <a:solidFill>
                  <a:schemeClr val="tx1"/>
                </a:solidFill>
                <a:latin typeface="Times New Roman" panose="02020603050405020304" pitchFamily="18" charset="0"/>
                <a:ea typeface="+mn-ea"/>
                <a:cs typeface="Times New Roman" panose="02020603050405020304" pitchFamily="18" charset="0"/>
              </a:rPr>
              <a:t>Mean ~ 17 years </a:t>
            </a:r>
          </a:p>
          <a:p>
            <a:pPr defTabSz="822960">
              <a:spcAft>
                <a:spcPts val="600"/>
              </a:spcAft>
            </a:pPr>
            <a:r>
              <a:rPr lang="en-US" sz="2520" kern="1200">
                <a:solidFill>
                  <a:schemeClr val="tx1"/>
                </a:solidFill>
                <a:latin typeface="Times New Roman" panose="02020603050405020304" pitchFamily="18" charset="0"/>
                <a:ea typeface="+mn-ea"/>
                <a:cs typeface="Times New Roman" panose="02020603050405020304" pitchFamily="18" charset="0"/>
              </a:rPr>
              <a:t>Median? </a:t>
            </a:r>
          </a:p>
          <a:p>
            <a:pPr defTabSz="822960">
              <a:spcAft>
                <a:spcPts val="600"/>
              </a:spcAft>
            </a:pPr>
            <a:r>
              <a:rPr lang="en-US" sz="2520" kern="1200">
                <a:solidFill>
                  <a:schemeClr val="tx1"/>
                </a:solidFill>
                <a:latin typeface="Times New Roman" panose="02020603050405020304" pitchFamily="18" charset="0"/>
                <a:ea typeface="+mn-ea"/>
                <a:cs typeface="Times New Roman" panose="02020603050405020304" pitchFamily="18" charset="0"/>
              </a:rPr>
              <a:t>What happens to Median if another kid or adult is added?</a:t>
            </a:r>
            <a:endParaRPr lang="en-I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3615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F9D421-74BA-FA59-BE8D-FC69A09BEEDB}"/>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dirty="0">
                <a:solidFill>
                  <a:schemeClr val="tx1"/>
                </a:solidFill>
                <a:latin typeface="Times New Roman" panose="02020603050405020304" pitchFamily="18" charset="0"/>
                <a:ea typeface="+mj-ea"/>
                <a:cs typeface="Times New Roman" panose="02020603050405020304" pitchFamily="18" charset="0"/>
              </a:rPr>
              <a:t>The Central Tendencies</a:t>
            </a:r>
          </a:p>
        </p:txBody>
      </p:sp>
      <p:graphicFrame>
        <p:nvGraphicFramePr>
          <p:cNvPr id="4" name="Table 3">
            <a:extLst>
              <a:ext uri="{FF2B5EF4-FFF2-40B4-BE49-F238E27FC236}">
                <a16:creationId xmlns:a16="http://schemas.microsoft.com/office/drawing/2014/main" id="{2EEB9E9C-32DC-22DA-3E8B-C8F3067DCDAF}"/>
              </a:ext>
            </a:extLst>
          </p:cNvPr>
          <p:cNvGraphicFramePr>
            <a:graphicFrameLocks noGrp="1"/>
          </p:cNvGraphicFramePr>
          <p:nvPr/>
        </p:nvGraphicFramePr>
        <p:xfrm>
          <a:off x="1777976" y="2053901"/>
          <a:ext cx="8557777" cy="1019690"/>
        </p:xfrm>
        <a:graphic>
          <a:graphicData uri="http://schemas.openxmlformats.org/drawingml/2006/table">
            <a:tbl>
              <a:tblPr firstRow="1" bandRow="1">
                <a:tableStyleId>{5C22544A-7EE6-4342-B048-85BDC9FD1C3A}</a:tableStyleId>
              </a:tblPr>
              <a:tblGrid>
                <a:gridCol w="1388877">
                  <a:extLst>
                    <a:ext uri="{9D8B030D-6E8A-4147-A177-3AD203B41FA5}">
                      <a16:colId xmlns:a16="http://schemas.microsoft.com/office/drawing/2014/main" val="1401384813"/>
                    </a:ext>
                  </a:extLst>
                </a:gridCol>
                <a:gridCol w="750568">
                  <a:extLst>
                    <a:ext uri="{9D8B030D-6E8A-4147-A177-3AD203B41FA5}">
                      <a16:colId xmlns:a16="http://schemas.microsoft.com/office/drawing/2014/main" val="1367578713"/>
                    </a:ext>
                  </a:extLst>
                </a:gridCol>
                <a:gridCol w="1069722">
                  <a:extLst>
                    <a:ext uri="{9D8B030D-6E8A-4147-A177-3AD203B41FA5}">
                      <a16:colId xmlns:a16="http://schemas.microsoft.com/office/drawing/2014/main" val="2779496147"/>
                    </a:ext>
                  </a:extLst>
                </a:gridCol>
                <a:gridCol w="1069722">
                  <a:extLst>
                    <a:ext uri="{9D8B030D-6E8A-4147-A177-3AD203B41FA5}">
                      <a16:colId xmlns:a16="http://schemas.microsoft.com/office/drawing/2014/main" val="959792039"/>
                    </a:ext>
                  </a:extLst>
                </a:gridCol>
                <a:gridCol w="1069722">
                  <a:extLst>
                    <a:ext uri="{9D8B030D-6E8A-4147-A177-3AD203B41FA5}">
                      <a16:colId xmlns:a16="http://schemas.microsoft.com/office/drawing/2014/main" val="1424718326"/>
                    </a:ext>
                  </a:extLst>
                </a:gridCol>
                <a:gridCol w="1069722">
                  <a:extLst>
                    <a:ext uri="{9D8B030D-6E8A-4147-A177-3AD203B41FA5}">
                      <a16:colId xmlns:a16="http://schemas.microsoft.com/office/drawing/2014/main" val="4207612534"/>
                    </a:ext>
                  </a:extLst>
                </a:gridCol>
                <a:gridCol w="1069722">
                  <a:extLst>
                    <a:ext uri="{9D8B030D-6E8A-4147-A177-3AD203B41FA5}">
                      <a16:colId xmlns:a16="http://schemas.microsoft.com/office/drawing/2014/main" val="1657567928"/>
                    </a:ext>
                  </a:extLst>
                </a:gridCol>
                <a:gridCol w="1069722">
                  <a:extLst>
                    <a:ext uri="{9D8B030D-6E8A-4147-A177-3AD203B41FA5}">
                      <a16:colId xmlns:a16="http://schemas.microsoft.com/office/drawing/2014/main" val="3555995507"/>
                    </a:ext>
                  </a:extLst>
                </a:gridCol>
              </a:tblGrid>
              <a:tr h="509845">
                <a:tc>
                  <a:txBody>
                    <a:bodyPr/>
                    <a:lstStyle/>
                    <a:p>
                      <a:pPr algn="ctr"/>
                      <a:r>
                        <a:rPr lang="en-IN" dirty="0"/>
                        <a:t>Age (years)</a:t>
                      </a:r>
                    </a:p>
                  </a:txBody>
                  <a:tcPr/>
                </a:tc>
                <a:tc>
                  <a:txBody>
                    <a:bodyPr/>
                    <a:lstStyle/>
                    <a:p>
                      <a:pPr algn="ctr"/>
                      <a:r>
                        <a:rPr lang="en-IN" dirty="0"/>
                        <a:t>1 </a:t>
                      </a:r>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30</a:t>
                      </a:r>
                      <a:endParaRPr lang="en-IN" dirty="0"/>
                    </a:p>
                  </a:txBody>
                  <a:tcPr/>
                </a:tc>
                <a:tc>
                  <a:txBody>
                    <a:bodyPr/>
                    <a:lstStyle/>
                    <a:p>
                      <a:pPr algn="ctr"/>
                      <a:r>
                        <a:rPr lang="en-US" dirty="0"/>
                        <a:t>31</a:t>
                      </a:r>
                      <a:endParaRPr lang="en-IN" dirty="0"/>
                    </a:p>
                  </a:txBody>
                  <a:tcPr/>
                </a:tc>
                <a:tc>
                  <a:txBody>
                    <a:bodyPr/>
                    <a:lstStyle/>
                    <a:p>
                      <a:pPr algn="ctr"/>
                      <a:r>
                        <a:rPr lang="en-US" dirty="0"/>
                        <a:t>32</a:t>
                      </a:r>
                      <a:endParaRPr lang="en-IN" dirty="0"/>
                    </a:p>
                  </a:txBody>
                  <a:tcPr/>
                </a:tc>
                <a:tc>
                  <a:txBody>
                    <a:bodyPr/>
                    <a:lstStyle/>
                    <a:p>
                      <a:pPr algn="ctr"/>
                      <a:r>
                        <a:rPr lang="en-US" dirty="0"/>
                        <a:t>33</a:t>
                      </a:r>
                      <a:endParaRPr lang="en-IN" dirty="0"/>
                    </a:p>
                  </a:txBody>
                  <a:tcPr/>
                </a:tc>
                <a:extLst>
                  <a:ext uri="{0D108BD9-81ED-4DB2-BD59-A6C34878D82A}">
                    <a16:rowId xmlns:a16="http://schemas.microsoft.com/office/drawing/2014/main" val="1213474120"/>
                  </a:ext>
                </a:extLst>
              </a:tr>
              <a:tr h="509845">
                <a:tc>
                  <a:txBody>
                    <a:bodyPr/>
                    <a:lstStyle/>
                    <a:p>
                      <a:pPr algn="ctr"/>
                      <a:r>
                        <a:rPr lang="en-IN" dirty="0"/>
                        <a:t>Frequency, f</a:t>
                      </a:r>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198529603"/>
                  </a:ext>
                </a:extLst>
              </a:tr>
            </a:tbl>
          </a:graphicData>
        </a:graphic>
      </p:graphicFrame>
      <p:sp>
        <p:nvSpPr>
          <p:cNvPr id="6" name="TextBox 5">
            <a:extLst>
              <a:ext uri="{FF2B5EF4-FFF2-40B4-BE49-F238E27FC236}">
                <a16:creationId xmlns:a16="http://schemas.microsoft.com/office/drawing/2014/main" id="{80B51060-48E8-4EE7-1EFA-9D17AAAD5EB9}"/>
              </a:ext>
            </a:extLst>
          </p:cNvPr>
          <p:cNvSpPr txBox="1"/>
          <p:nvPr/>
        </p:nvSpPr>
        <p:spPr>
          <a:xfrm>
            <a:off x="1060665" y="3560427"/>
            <a:ext cx="9756260" cy="447360"/>
          </a:xfrm>
          <a:prstGeom prst="rect">
            <a:avLst/>
          </a:prstGeom>
          <a:noFill/>
        </p:spPr>
        <p:txBody>
          <a:bodyPr wrap="square">
            <a:spAutoFit/>
          </a:bodyPr>
          <a:lstStyle/>
          <a:p>
            <a:pPr defTabSz="877824">
              <a:spcAft>
                <a:spcPts val="600"/>
              </a:spcAft>
            </a:pPr>
            <a:r>
              <a:rPr lang="en-US" sz="2304" kern="1200" dirty="0">
                <a:solidFill>
                  <a:schemeClr val="tx1"/>
                </a:solidFill>
                <a:latin typeface="Times New Roman" panose="02020603050405020304" pitchFamily="18" charset="0"/>
                <a:ea typeface="+mn-ea"/>
                <a:cs typeface="Times New Roman" panose="02020603050405020304" pitchFamily="18" charset="0"/>
              </a:rPr>
              <a:t>*What is the Mode – the most frequently occurring data point?</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963BD77-5AC2-93A9-AF28-4831EF26F264}"/>
              </a:ext>
            </a:extLst>
          </p:cNvPr>
          <p:cNvSpPr txBox="1"/>
          <p:nvPr/>
        </p:nvSpPr>
        <p:spPr>
          <a:xfrm>
            <a:off x="1251217" y="4413698"/>
            <a:ext cx="9880118" cy="805248"/>
          </a:xfrm>
          <a:prstGeom prst="rect">
            <a:avLst/>
          </a:prstGeom>
          <a:noFill/>
        </p:spPr>
        <p:txBody>
          <a:bodyPr wrap="square">
            <a:spAutoFit/>
          </a:bodyPr>
          <a:lstStyle/>
          <a:p>
            <a:pPr defTabSz="877824">
              <a:spcAft>
                <a:spcPts val="600"/>
              </a:spcAft>
            </a:pPr>
            <a:r>
              <a:rPr lang="en-US" sz="2304" kern="1200" dirty="0">
                <a:solidFill>
                  <a:schemeClr val="tx1"/>
                </a:solidFill>
                <a:latin typeface="Times New Roman" panose="02020603050405020304" pitchFamily="18" charset="0"/>
                <a:ea typeface="+mn-ea"/>
                <a:cs typeface="Times New Roman" panose="02020603050405020304" pitchFamily="18" charset="0"/>
              </a:rPr>
              <a:t>The mode is the value that appears most frequently in a dataset. It represents the most common data point among all values.</a:t>
            </a: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1255C7B-9E1B-4625-EF7D-6FAFEC0DA42B}"/>
              </a:ext>
            </a:extLst>
          </p:cNvPr>
          <p:cNvSpPr txBox="1"/>
          <p:nvPr/>
        </p:nvSpPr>
        <p:spPr>
          <a:xfrm>
            <a:off x="1251217" y="5478542"/>
            <a:ext cx="9756260" cy="805248"/>
          </a:xfrm>
          <a:prstGeom prst="rect">
            <a:avLst/>
          </a:prstGeom>
          <a:noFill/>
        </p:spPr>
        <p:txBody>
          <a:bodyPr wrap="square">
            <a:spAutoFit/>
          </a:bodyPr>
          <a:lstStyle/>
          <a:p>
            <a:pPr defTabSz="877824">
              <a:spcAft>
                <a:spcPts val="600"/>
              </a:spcAft>
            </a:pPr>
            <a:r>
              <a:rPr lang="en-US" sz="2304" kern="1200" dirty="0">
                <a:solidFill>
                  <a:schemeClr val="tx1"/>
                </a:solidFill>
                <a:latin typeface="Times New Roman" panose="02020603050405020304" pitchFamily="18" charset="0"/>
                <a:ea typeface="+mn-ea"/>
                <a:cs typeface="Times New Roman" panose="02020603050405020304" pitchFamily="18" charset="0"/>
              </a:rPr>
              <a:t>The mode is the only measure of central tendency that can be used with categorical data.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7727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9D720-7A4B-A6FF-8334-80866462275B}"/>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The Central Tendencies</a:t>
            </a:r>
          </a:p>
        </p:txBody>
      </p:sp>
      <p:pic>
        <p:nvPicPr>
          <p:cNvPr id="5" name="Picture 4" descr="A diagram of normal distribution&#10;&#10;Description automatically generated">
            <a:extLst>
              <a:ext uri="{FF2B5EF4-FFF2-40B4-BE49-F238E27FC236}">
                <a16:creationId xmlns:a16="http://schemas.microsoft.com/office/drawing/2014/main" id="{688F2962-1960-DC81-B2EF-F64B580C2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084" y="1675227"/>
            <a:ext cx="10353831" cy="4394199"/>
          </a:xfrm>
          <a:prstGeom prst="rect">
            <a:avLst/>
          </a:prstGeom>
        </p:spPr>
      </p:pic>
    </p:spTree>
    <p:extLst>
      <p:ext uri="{BB962C8B-B14F-4D97-AF65-F5344CB8AC3E}">
        <p14:creationId xmlns:p14="http://schemas.microsoft.com/office/powerpoint/2010/main" val="3428077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42865D-0491-09B4-F859-07F5EA81C5C5}"/>
              </a:ext>
            </a:extLst>
          </p:cNvPr>
          <p:cNvSpPr txBox="1"/>
          <p:nvPr/>
        </p:nvSpPr>
        <p:spPr>
          <a:xfrm>
            <a:off x="5958801" y="730250"/>
            <a:ext cx="5394997"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Times New Roman" panose="02020603050405020304" pitchFamily="18" charset="0"/>
                <a:ea typeface="+mj-ea"/>
                <a:cs typeface="Times New Roman" panose="02020603050405020304" pitchFamily="18" charset="0"/>
              </a:rPr>
              <a:t>The Central Tendencies</a:t>
            </a:r>
          </a:p>
        </p:txBody>
      </p:sp>
      <p:pic>
        <p:nvPicPr>
          <p:cNvPr id="9" name="Picture 8" descr="A stethoscope formed in a heart">
            <a:extLst>
              <a:ext uri="{FF2B5EF4-FFF2-40B4-BE49-F238E27FC236}">
                <a16:creationId xmlns:a16="http://schemas.microsoft.com/office/drawing/2014/main" id="{93B19943-2064-8EAB-9566-6572F7A21C8B}"/>
              </a:ext>
            </a:extLst>
          </p:cNvPr>
          <p:cNvPicPr>
            <a:picLocks noChangeAspect="1"/>
          </p:cNvPicPr>
          <p:nvPr/>
        </p:nvPicPr>
        <p:blipFill>
          <a:blip r:embed="rId2"/>
          <a:srcRect l="14838" r="2763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Box 4">
            <a:extLst>
              <a:ext uri="{FF2B5EF4-FFF2-40B4-BE49-F238E27FC236}">
                <a16:creationId xmlns:a16="http://schemas.microsoft.com/office/drawing/2014/main" id="{EE684FA5-7DA1-588C-876D-A29B935B5AEE}"/>
              </a:ext>
            </a:extLst>
          </p:cNvPr>
          <p:cNvSpPr txBox="1"/>
          <p:nvPr/>
        </p:nvSpPr>
        <p:spPr>
          <a:xfrm>
            <a:off x="5958801" y="2537555"/>
            <a:ext cx="5552766" cy="219937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Good Heart Inc. is deciding how to give its employees a raise. They are considering either giving everyone a flat Rs 2000 increase or raising all salaries by 10%. Currently, the average salary is Rs 50,000, the median salary is Rs 20,000, and the most common salary is Rs 10,000.</a:t>
            </a:r>
          </a:p>
        </p:txBody>
      </p:sp>
      <p:sp>
        <p:nvSpPr>
          <p:cNvPr id="7" name="TextBox 6">
            <a:extLst>
              <a:ext uri="{FF2B5EF4-FFF2-40B4-BE49-F238E27FC236}">
                <a16:creationId xmlns:a16="http://schemas.microsoft.com/office/drawing/2014/main" id="{B0405D3E-1F87-891B-55C3-A45501FB979C}"/>
              </a:ext>
            </a:extLst>
          </p:cNvPr>
          <p:cNvSpPr txBox="1"/>
          <p:nvPr/>
        </p:nvSpPr>
        <p:spPr>
          <a:xfrm>
            <a:off x="3143862" y="5915353"/>
            <a:ext cx="8209936" cy="523220"/>
          </a:xfrm>
          <a:prstGeom prst="rect">
            <a:avLst/>
          </a:prstGeom>
          <a:noFill/>
        </p:spPr>
        <p:txBody>
          <a:bodyPr wrap="square">
            <a:spAutoFit/>
          </a:bodyPr>
          <a:lstStyle/>
          <a:p>
            <a:pPr>
              <a:spcAft>
                <a:spcPts val="600"/>
              </a:spcAft>
            </a:pPr>
            <a:r>
              <a:rPr lang="en-US" sz="2800" dirty="0">
                <a:latin typeface="Times New Roman" panose="02020603050405020304" pitchFamily="18" charset="0"/>
                <a:cs typeface="Times New Roman" panose="02020603050405020304" pitchFamily="18" charset="0"/>
              </a:rPr>
              <a:t>How do these central tendencies change in both cases?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555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D11E-BEF3-B79B-E38F-B5DFC76B0EB7}"/>
              </a:ext>
            </a:extLst>
          </p:cNvPr>
          <p:cNvSpPr>
            <a:spLocks noGrp="1"/>
          </p:cNvSpPr>
          <p:nvPr>
            <p:ph type="title"/>
          </p:nvPr>
        </p:nvSpPr>
        <p:spPr/>
        <p:txBody>
          <a:bodyPr/>
          <a:lstStyle/>
          <a:p>
            <a:pPr algn="ctr"/>
            <a:r>
              <a:rPr lang="en-US" b="1" dirty="0">
                <a:solidFill>
                  <a:schemeClr val="accent1">
                    <a:lumMod val="50000"/>
                  </a:schemeClr>
                </a:solidFill>
              </a:rPr>
              <a:t>What Is Mathematics When It Is Useful ?</a:t>
            </a:r>
            <a:endParaRPr lang="en-AE" dirty="0"/>
          </a:p>
        </p:txBody>
      </p:sp>
      <p:sp>
        <p:nvSpPr>
          <p:cNvPr id="3" name="Content Placeholder 2">
            <a:extLst>
              <a:ext uri="{FF2B5EF4-FFF2-40B4-BE49-F238E27FC236}">
                <a16:creationId xmlns:a16="http://schemas.microsoft.com/office/drawing/2014/main" id="{AA986DC3-CE5D-0FCD-64DE-F6346A5C9344}"/>
              </a:ext>
            </a:extLst>
          </p:cNvPr>
          <p:cNvSpPr>
            <a:spLocks noGrp="1"/>
          </p:cNvSpPr>
          <p:nvPr>
            <p:ph idx="1"/>
          </p:nvPr>
        </p:nvSpPr>
        <p:spPr>
          <a:xfrm>
            <a:off x="216976" y="1425843"/>
            <a:ext cx="11809709" cy="5222930"/>
          </a:xfrm>
          <a:solidFill>
            <a:schemeClr val="bg1"/>
          </a:solidFill>
        </p:spPr>
        <p:txBody>
          <a:bodyPr>
            <a:normAutofit/>
          </a:bodyPr>
          <a:lstStyle/>
          <a:p>
            <a:pPr marL="0" indent="0">
              <a:buNone/>
            </a:pPr>
            <a:endParaRPr lang="en-US" b="1" i="1" dirty="0"/>
          </a:p>
          <a:p>
            <a:pPr marL="0" indent="0">
              <a:buNone/>
            </a:pP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7. CLEAR THINKING AND DECISION-MAKING: </a:t>
            </a:r>
            <a:r>
              <a:rPr lang="en-US" dirty="0">
                <a:latin typeface="Times New Roman" panose="02020603050405020304" pitchFamily="18" charset="0"/>
                <a:cs typeface="Times New Roman" panose="02020603050405020304" pitchFamily="18" charset="0"/>
              </a:rPr>
              <a:t>Mathematics sharpens our ability to think logically, make informed decisions, and understand underlying structures.</a:t>
            </a:r>
          </a:p>
          <a:p>
            <a:pPr marL="0" indent="0">
              <a:buNone/>
            </a:pPr>
            <a:endParaRPr lang="en-US" sz="3200" b="1" dirty="0">
              <a:latin typeface="Times New Roman" panose="02020603050405020304" pitchFamily="18" charset="0"/>
              <a:cs typeface="Times New Roman" panose="02020603050405020304" pitchFamily="18" charset="0"/>
            </a:endParaRPr>
          </a:p>
          <a:p>
            <a:pPr marL="0" indent="0">
              <a:buNone/>
            </a:pP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8. DAILY LIFE APPLICATIONS: </a:t>
            </a:r>
            <a:r>
              <a:rPr lang="en-US" dirty="0">
                <a:latin typeface="Times New Roman" panose="02020603050405020304" pitchFamily="18" charset="0"/>
                <a:cs typeface="Times New Roman" panose="02020603050405020304" pitchFamily="18" charset="0"/>
              </a:rPr>
              <a:t>We use math daily, in activities like planning, cooking, managing relationships, and handling finances.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9. PERSPECTIVE ON THE WORLD:</a:t>
            </a:r>
            <a:r>
              <a:rPr lang="en-US" dirty="0">
                <a:latin typeface="Times New Roman" panose="02020603050405020304" pitchFamily="18" charset="0"/>
                <a:cs typeface="Times New Roman" panose="02020603050405020304" pitchFamily="18" charset="0"/>
              </a:rPr>
              <a:t> Mathematics offers a logical, structured way of viewing the world, helping us navigate life’s complexities and unlock new possibilities.</a:t>
            </a:r>
          </a:p>
        </p:txBody>
      </p:sp>
    </p:spTree>
    <p:extLst>
      <p:ext uri="{BB962C8B-B14F-4D97-AF65-F5344CB8AC3E}">
        <p14:creationId xmlns:p14="http://schemas.microsoft.com/office/powerpoint/2010/main" val="99152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80">
                                          <p:stCondLst>
                                            <p:cond delay="0"/>
                                          </p:stCondLst>
                                        </p:cTn>
                                        <p:tgtEl>
                                          <p:spTgt spid="3">
                                            <p:txEl>
                                              <p:pRg st="1" end="1"/>
                                            </p:txEl>
                                          </p:spTgt>
                                        </p:tgtEl>
                                      </p:cBhvr>
                                    </p:animEffect>
                                    <p:anim calcmode="lin" valueType="num">
                                      <p:cBhvr>
                                        <p:cTn id="15"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1" end="1"/>
                                            </p:txEl>
                                          </p:spTgt>
                                        </p:tgtEl>
                                      </p:cBhvr>
                                      <p:to x="100000" y="60000"/>
                                    </p:animScale>
                                    <p:animScale>
                                      <p:cBhvr>
                                        <p:cTn id="21" dur="166" decel="50000">
                                          <p:stCondLst>
                                            <p:cond delay="676"/>
                                          </p:stCondLst>
                                        </p:cTn>
                                        <p:tgtEl>
                                          <p:spTgt spid="3">
                                            <p:txEl>
                                              <p:pRg st="1" end="1"/>
                                            </p:txEl>
                                          </p:spTgt>
                                        </p:tgtEl>
                                      </p:cBhvr>
                                      <p:to x="100000" y="100000"/>
                                    </p:animScale>
                                    <p:animScale>
                                      <p:cBhvr>
                                        <p:cTn id="22" dur="26">
                                          <p:stCondLst>
                                            <p:cond delay="1312"/>
                                          </p:stCondLst>
                                        </p:cTn>
                                        <p:tgtEl>
                                          <p:spTgt spid="3">
                                            <p:txEl>
                                              <p:pRg st="1" end="1"/>
                                            </p:txEl>
                                          </p:spTgt>
                                        </p:tgtEl>
                                      </p:cBhvr>
                                      <p:to x="100000" y="80000"/>
                                    </p:animScale>
                                    <p:animScale>
                                      <p:cBhvr>
                                        <p:cTn id="23" dur="166" decel="50000">
                                          <p:stCondLst>
                                            <p:cond delay="1338"/>
                                          </p:stCondLst>
                                        </p:cTn>
                                        <p:tgtEl>
                                          <p:spTgt spid="3">
                                            <p:txEl>
                                              <p:pRg st="1" end="1"/>
                                            </p:txEl>
                                          </p:spTgt>
                                        </p:tgtEl>
                                      </p:cBhvr>
                                      <p:to x="100000" y="100000"/>
                                    </p:animScale>
                                    <p:animScale>
                                      <p:cBhvr>
                                        <p:cTn id="24" dur="26">
                                          <p:stCondLst>
                                            <p:cond delay="1642"/>
                                          </p:stCondLst>
                                        </p:cTn>
                                        <p:tgtEl>
                                          <p:spTgt spid="3">
                                            <p:txEl>
                                              <p:pRg st="1" end="1"/>
                                            </p:txEl>
                                          </p:spTgt>
                                        </p:tgtEl>
                                      </p:cBhvr>
                                      <p:to x="100000" y="90000"/>
                                    </p:animScale>
                                    <p:animScale>
                                      <p:cBhvr>
                                        <p:cTn id="25" dur="166" decel="50000">
                                          <p:stCondLst>
                                            <p:cond delay="1668"/>
                                          </p:stCondLst>
                                        </p:cTn>
                                        <p:tgtEl>
                                          <p:spTgt spid="3">
                                            <p:txEl>
                                              <p:pRg st="1" end="1"/>
                                            </p:txEl>
                                          </p:spTgt>
                                        </p:tgtEl>
                                      </p:cBhvr>
                                      <p:to x="100000" y="100000"/>
                                    </p:animScale>
                                    <p:animScale>
                                      <p:cBhvr>
                                        <p:cTn id="26" dur="26">
                                          <p:stCondLst>
                                            <p:cond delay="1808"/>
                                          </p:stCondLst>
                                        </p:cTn>
                                        <p:tgtEl>
                                          <p:spTgt spid="3">
                                            <p:txEl>
                                              <p:pRg st="1" end="1"/>
                                            </p:txEl>
                                          </p:spTgt>
                                        </p:tgtEl>
                                      </p:cBhvr>
                                      <p:to x="100000" y="95000"/>
                                    </p:animScale>
                                    <p:animScale>
                                      <p:cBhvr>
                                        <p:cTn id="27" dur="166" decel="50000">
                                          <p:stCondLst>
                                            <p:cond delay="1834"/>
                                          </p:stCondLst>
                                        </p:cTn>
                                        <p:tgtEl>
                                          <p:spTgt spid="3">
                                            <p:txEl>
                                              <p:pRg st="1" end="1"/>
                                            </p:txEl>
                                          </p:spTgt>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80">
                                          <p:stCondLst>
                                            <p:cond delay="0"/>
                                          </p:stCondLst>
                                        </p:cTn>
                                        <p:tgtEl>
                                          <p:spTgt spid="3">
                                            <p:txEl>
                                              <p:pRg st="3" end="3"/>
                                            </p:txEl>
                                          </p:spTgt>
                                        </p:tgtEl>
                                      </p:cBhvr>
                                    </p:animEffect>
                                    <p:anim calcmode="lin" valueType="num">
                                      <p:cBhvr>
                                        <p:cTn id="31"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3" end="3"/>
                                            </p:txEl>
                                          </p:spTgt>
                                        </p:tgtEl>
                                      </p:cBhvr>
                                      <p:to x="100000" y="60000"/>
                                    </p:animScale>
                                    <p:animScale>
                                      <p:cBhvr>
                                        <p:cTn id="37" dur="166" decel="50000">
                                          <p:stCondLst>
                                            <p:cond delay="676"/>
                                          </p:stCondLst>
                                        </p:cTn>
                                        <p:tgtEl>
                                          <p:spTgt spid="3">
                                            <p:txEl>
                                              <p:pRg st="3" end="3"/>
                                            </p:txEl>
                                          </p:spTgt>
                                        </p:tgtEl>
                                      </p:cBhvr>
                                      <p:to x="100000" y="100000"/>
                                    </p:animScale>
                                    <p:animScale>
                                      <p:cBhvr>
                                        <p:cTn id="38" dur="26">
                                          <p:stCondLst>
                                            <p:cond delay="1312"/>
                                          </p:stCondLst>
                                        </p:cTn>
                                        <p:tgtEl>
                                          <p:spTgt spid="3">
                                            <p:txEl>
                                              <p:pRg st="3" end="3"/>
                                            </p:txEl>
                                          </p:spTgt>
                                        </p:tgtEl>
                                      </p:cBhvr>
                                      <p:to x="100000" y="80000"/>
                                    </p:animScale>
                                    <p:animScale>
                                      <p:cBhvr>
                                        <p:cTn id="39" dur="166" decel="50000">
                                          <p:stCondLst>
                                            <p:cond delay="1338"/>
                                          </p:stCondLst>
                                        </p:cTn>
                                        <p:tgtEl>
                                          <p:spTgt spid="3">
                                            <p:txEl>
                                              <p:pRg st="3" end="3"/>
                                            </p:txEl>
                                          </p:spTgt>
                                        </p:tgtEl>
                                      </p:cBhvr>
                                      <p:to x="100000" y="100000"/>
                                    </p:animScale>
                                    <p:animScale>
                                      <p:cBhvr>
                                        <p:cTn id="40" dur="26">
                                          <p:stCondLst>
                                            <p:cond delay="1642"/>
                                          </p:stCondLst>
                                        </p:cTn>
                                        <p:tgtEl>
                                          <p:spTgt spid="3">
                                            <p:txEl>
                                              <p:pRg st="3" end="3"/>
                                            </p:txEl>
                                          </p:spTgt>
                                        </p:tgtEl>
                                      </p:cBhvr>
                                      <p:to x="100000" y="90000"/>
                                    </p:animScale>
                                    <p:animScale>
                                      <p:cBhvr>
                                        <p:cTn id="41" dur="166" decel="50000">
                                          <p:stCondLst>
                                            <p:cond delay="1668"/>
                                          </p:stCondLst>
                                        </p:cTn>
                                        <p:tgtEl>
                                          <p:spTgt spid="3">
                                            <p:txEl>
                                              <p:pRg st="3" end="3"/>
                                            </p:txEl>
                                          </p:spTgt>
                                        </p:tgtEl>
                                      </p:cBhvr>
                                      <p:to x="100000" y="100000"/>
                                    </p:animScale>
                                    <p:animScale>
                                      <p:cBhvr>
                                        <p:cTn id="42" dur="26">
                                          <p:stCondLst>
                                            <p:cond delay="1808"/>
                                          </p:stCondLst>
                                        </p:cTn>
                                        <p:tgtEl>
                                          <p:spTgt spid="3">
                                            <p:txEl>
                                              <p:pRg st="3" end="3"/>
                                            </p:txEl>
                                          </p:spTgt>
                                        </p:tgtEl>
                                      </p:cBhvr>
                                      <p:to x="100000" y="95000"/>
                                    </p:animScale>
                                    <p:animScale>
                                      <p:cBhvr>
                                        <p:cTn id="43" dur="166" decel="50000">
                                          <p:stCondLst>
                                            <p:cond delay="1834"/>
                                          </p:stCondLst>
                                        </p:cTn>
                                        <p:tgtEl>
                                          <p:spTgt spid="3">
                                            <p:txEl>
                                              <p:pRg st="3" end="3"/>
                                            </p:txEl>
                                          </p:spTgt>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down)">
                                      <p:cBhvr>
                                        <p:cTn id="46" dur="580">
                                          <p:stCondLst>
                                            <p:cond delay="0"/>
                                          </p:stCondLst>
                                        </p:cTn>
                                        <p:tgtEl>
                                          <p:spTgt spid="3">
                                            <p:txEl>
                                              <p:pRg st="5" end="5"/>
                                            </p:txEl>
                                          </p:spTgt>
                                        </p:tgtEl>
                                      </p:cBhvr>
                                    </p:animEffect>
                                    <p:anim calcmode="lin" valueType="num">
                                      <p:cBhvr>
                                        <p:cTn id="47"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3">
                                            <p:txEl>
                                              <p:pRg st="5" end="5"/>
                                            </p:txEl>
                                          </p:spTgt>
                                        </p:tgtEl>
                                      </p:cBhvr>
                                      <p:to x="100000" y="60000"/>
                                    </p:animScale>
                                    <p:animScale>
                                      <p:cBhvr>
                                        <p:cTn id="53" dur="166" decel="50000">
                                          <p:stCondLst>
                                            <p:cond delay="676"/>
                                          </p:stCondLst>
                                        </p:cTn>
                                        <p:tgtEl>
                                          <p:spTgt spid="3">
                                            <p:txEl>
                                              <p:pRg st="5" end="5"/>
                                            </p:txEl>
                                          </p:spTgt>
                                        </p:tgtEl>
                                      </p:cBhvr>
                                      <p:to x="100000" y="100000"/>
                                    </p:animScale>
                                    <p:animScale>
                                      <p:cBhvr>
                                        <p:cTn id="54" dur="26">
                                          <p:stCondLst>
                                            <p:cond delay="1312"/>
                                          </p:stCondLst>
                                        </p:cTn>
                                        <p:tgtEl>
                                          <p:spTgt spid="3">
                                            <p:txEl>
                                              <p:pRg st="5" end="5"/>
                                            </p:txEl>
                                          </p:spTgt>
                                        </p:tgtEl>
                                      </p:cBhvr>
                                      <p:to x="100000" y="80000"/>
                                    </p:animScale>
                                    <p:animScale>
                                      <p:cBhvr>
                                        <p:cTn id="55" dur="166" decel="50000">
                                          <p:stCondLst>
                                            <p:cond delay="1338"/>
                                          </p:stCondLst>
                                        </p:cTn>
                                        <p:tgtEl>
                                          <p:spTgt spid="3">
                                            <p:txEl>
                                              <p:pRg st="5" end="5"/>
                                            </p:txEl>
                                          </p:spTgt>
                                        </p:tgtEl>
                                      </p:cBhvr>
                                      <p:to x="100000" y="100000"/>
                                    </p:animScale>
                                    <p:animScale>
                                      <p:cBhvr>
                                        <p:cTn id="56" dur="26">
                                          <p:stCondLst>
                                            <p:cond delay="1642"/>
                                          </p:stCondLst>
                                        </p:cTn>
                                        <p:tgtEl>
                                          <p:spTgt spid="3">
                                            <p:txEl>
                                              <p:pRg st="5" end="5"/>
                                            </p:txEl>
                                          </p:spTgt>
                                        </p:tgtEl>
                                      </p:cBhvr>
                                      <p:to x="100000" y="90000"/>
                                    </p:animScale>
                                    <p:animScale>
                                      <p:cBhvr>
                                        <p:cTn id="57" dur="166" decel="50000">
                                          <p:stCondLst>
                                            <p:cond delay="1668"/>
                                          </p:stCondLst>
                                        </p:cTn>
                                        <p:tgtEl>
                                          <p:spTgt spid="3">
                                            <p:txEl>
                                              <p:pRg st="5" end="5"/>
                                            </p:txEl>
                                          </p:spTgt>
                                        </p:tgtEl>
                                      </p:cBhvr>
                                      <p:to x="100000" y="100000"/>
                                    </p:animScale>
                                    <p:animScale>
                                      <p:cBhvr>
                                        <p:cTn id="58" dur="26">
                                          <p:stCondLst>
                                            <p:cond delay="1808"/>
                                          </p:stCondLst>
                                        </p:cTn>
                                        <p:tgtEl>
                                          <p:spTgt spid="3">
                                            <p:txEl>
                                              <p:pRg st="5" end="5"/>
                                            </p:txEl>
                                          </p:spTgt>
                                        </p:tgtEl>
                                      </p:cBhvr>
                                      <p:to x="100000" y="95000"/>
                                    </p:animScale>
                                    <p:animScale>
                                      <p:cBhvr>
                                        <p:cTn id="59"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8450D5-BEA7-8570-6A1A-5DC2C03F26D7}"/>
              </a:ext>
            </a:extLst>
          </p:cNvPr>
          <p:cNvSpPr txBox="1"/>
          <p:nvPr/>
        </p:nvSpPr>
        <p:spPr>
          <a:xfrm>
            <a:off x="865953" y="263250"/>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dirty="0">
                <a:solidFill>
                  <a:schemeClr val="tx1"/>
                </a:solidFill>
                <a:latin typeface="Times New Roman" panose="02020603050405020304" pitchFamily="18" charset="0"/>
                <a:ea typeface="+mj-ea"/>
                <a:cs typeface="Times New Roman" panose="02020603050405020304" pitchFamily="18" charset="0"/>
              </a:rPr>
              <a:t>Measuring Variability and Spread</a:t>
            </a:r>
          </a:p>
        </p:txBody>
      </p:sp>
      <p:sp>
        <p:nvSpPr>
          <p:cNvPr id="5" name="TextBox 4">
            <a:extLst>
              <a:ext uri="{FF2B5EF4-FFF2-40B4-BE49-F238E27FC236}">
                <a16:creationId xmlns:a16="http://schemas.microsoft.com/office/drawing/2014/main" id="{C97D78E6-0518-0958-F643-5AD69560F55D}"/>
              </a:ext>
            </a:extLst>
          </p:cNvPr>
          <p:cNvSpPr txBox="1"/>
          <p:nvPr/>
        </p:nvSpPr>
        <p:spPr>
          <a:xfrm>
            <a:off x="1851283" y="1926266"/>
            <a:ext cx="8489434" cy="712759"/>
          </a:xfrm>
          <a:prstGeom prst="rect">
            <a:avLst/>
          </a:prstGeom>
          <a:noFill/>
        </p:spPr>
        <p:txBody>
          <a:bodyPr wrap="square">
            <a:spAutoFit/>
          </a:bodyPr>
          <a:lstStyle/>
          <a:p>
            <a:pPr defTabSz="768096">
              <a:spcAft>
                <a:spcPts val="600"/>
              </a:spcAft>
            </a:pPr>
            <a:r>
              <a:rPr lang="en-US" sz="2016" kern="1200" dirty="0">
                <a:solidFill>
                  <a:schemeClr val="tx1"/>
                </a:solidFill>
                <a:latin typeface="Times New Roman" panose="02020603050405020304" pitchFamily="18" charset="0"/>
                <a:ea typeface="+mn-ea"/>
                <a:cs typeface="Times New Roman" panose="02020603050405020304" pitchFamily="18" charset="0"/>
              </a:rPr>
              <a:t>Basketball coach Stason is struggling to choose between three players who all have the same average scores.</a:t>
            </a:r>
            <a:endParaRPr lang="en-IN"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983326ED-4AC6-7867-0996-C9CB95A70402}"/>
              </a:ext>
            </a:extLst>
          </p:cNvPr>
          <p:cNvGraphicFramePr>
            <a:graphicFrameLocks noGrp="1"/>
          </p:cNvGraphicFramePr>
          <p:nvPr/>
        </p:nvGraphicFramePr>
        <p:xfrm>
          <a:off x="2476118" y="2819692"/>
          <a:ext cx="8013293" cy="741680"/>
        </p:xfrm>
        <a:graphic>
          <a:graphicData uri="http://schemas.openxmlformats.org/drawingml/2006/table">
            <a:tbl>
              <a:tblPr firstRow="1" bandRow="1">
                <a:tableStyleId>{5C22544A-7EE6-4342-B048-85BDC9FD1C3A}</a:tableStyleId>
              </a:tblPr>
              <a:tblGrid>
                <a:gridCol w="2753033">
                  <a:extLst>
                    <a:ext uri="{9D8B030D-6E8A-4147-A177-3AD203B41FA5}">
                      <a16:colId xmlns:a16="http://schemas.microsoft.com/office/drawing/2014/main" val="3677599342"/>
                    </a:ext>
                  </a:extLst>
                </a:gridCol>
                <a:gridCol w="786581">
                  <a:extLst>
                    <a:ext uri="{9D8B030D-6E8A-4147-A177-3AD203B41FA5}">
                      <a16:colId xmlns:a16="http://schemas.microsoft.com/office/drawing/2014/main" val="3505722235"/>
                    </a:ext>
                  </a:extLst>
                </a:gridCol>
                <a:gridCol w="875071">
                  <a:extLst>
                    <a:ext uri="{9D8B030D-6E8A-4147-A177-3AD203B41FA5}">
                      <a16:colId xmlns:a16="http://schemas.microsoft.com/office/drawing/2014/main" val="3025376176"/>
                    </a:ext>
                  </a:extLst>
                </a:gridCol>
                <a:gridCol w="629264">
                  <a:extLst>
                    <a:ext uri="{9D8B030D-6E8A-4147-A177-3AD203B41FA5}">
                      <a16:colId xmlns:a16="http://schemas.microsoft.com/office/drawing/2014/main" val="758694498"/>
                    </a:ext>
                  </a:extLst>
                </a:gridCol>
                <a:gridCol w="806245">
                  <a:extLst>
                    <a:ext uri="{9D8B030D-6E8A-4147-A177-3AD203B41FA5}">
                      <a16:colId xmlns:a16="http://schemas.microsoft.com/office/drawing/2014/main" val="1540306294"/>
                    </a:ext>
                  </a:extLst>
                </a:gridCol>
                <a:gridCol w="845574">
                  <a:extLst>
                    <a:ext uri="{9D8B030D-6E8A-4147-A177-3AD203B41FA5}">
                      <a16:colId xmlns:a16="http://schemas.microsoft.com/office/drawing/2014/main" val="692073691"/>
                    </a:ext>
                  </a:extLst>
                </a:gridCol>
                <a:gridCol w="619433">
                  <a:extLst>
                    <a:ext uri="{9D8B030D-6E8A-4147-A177-3AD203B41FA5}">
                      <a16:colId xmlns:a16="http://schemas.microsoft.com/office/drawing/2014/main" val="328679880"/>
                    </a:ext>
                  </a:extLst>
                </a:gridCol>
                <a:gridCol w="698092">
                  <a:extLst>
                    <a:ext uri="{9D8B030D-6E8A-4147-A177-3AD203B41FA5}">
                      <a16:colId xmlns:a16="http://schemas.microsoft.com/office/drawing/2014/main" val="3106601924"/>
                    </a:ext>
                  </a:extLst>
                </a:gridCol>
              </a:tblGrid>
              <a:tr h="370840">
                <a:tc>
                  <a:txBody>
                    <a:bodyPr/>
                    <a:lstStyle/>
                    <a:p>
                      <a:pPr algn="ctr"/>
                      <a:r>
                        <a:rPr lang="en-IN" dirty="0"/>
                        <a:t>Points scored per game</a:t>
                      </a:r>
                    </a:p>
                  </a:txBody>
                  <a:tcPr/>
                </a:tc>
                <a:tc>
                  <a:txBody>
                    <a:bodyPr/>
                    <a:lstStyle/>
                    <a:p>
                      <a:pPr algn="ctr"/>
                      <a:r>
                        <a:rPr lang="en-US" dirty="0"/>
                        <a:t>7</a:t>
                      </a:r>
                      <a:endParaRPr lang="en-IN" dirty="0"/>
                    </a:p>
                  </a:txBody>
                  <a:tcPr/>
                </a:tc>
                <a:tc>
                  <a:txBody>
                    <a:bodyPr/>
                    <a:lstStyle/>
                    <a:p>
                      <a:pPr algn="ctr"/>
                      <a:r>
                        <a:rPr lang="en-US" dirty="0"/>
                        <a:t>8</a:t>
                      </a:r>
                      <a:endParaRPr lang="en-IN" dirty="0"/>
                    </a:p>
                  </a:txBody>
                  <a:tcPr/>
                </a:tc>
                <a:tc>
                  <a:txBody>
                    <a:bodyPr/>
                    <a:lstStyle/>
                    <a:p>
                      <a:pPr algn="ctr"/>
                      <a:r>
                        <a:rPr lang="en-US" dirty="0"/>
                        <a:t>9</a:t>
                      </a:r>
                      <a:endParaRPr lang="en-IN" dirty="0"/>
                    </a:p>
                  </a:txBody>
                  <a:tcPr/>
                </a:tc>
                <a:tc>
                  <a:txBody>
                    <a:bodyPr/>
                    <a:lstStyle/>
                    <a:p>
                      <a:pPr algn="ctr"/>
                      <a:r>
                        <a:rPr lang="en-US" dirty="0"/>
                        <a:t>10</a:t>
                      </a:r>
                      <a:endParaRPr lang="en-IN" dirty="0"/>
                    </a:p>
                  </a:txBody>
                  <a:tcPr/>
                </a:tc>
                <a:tc>
                  <a:txBody>
                    <a:bodyPr/>
                    <a:lstStyle/>
                    <a:p>
                      <a:pPr algn="ctr"/>
                      <a:r>
                        <a:rPr lang="en-US" dirty="0"/>
                        <a:t>11</a:t>
                      </a:r>
                      <a:endParaRPr lang="en-IN" dirty="0"/>
                    </a:p>
                  </a:txBody>
                  <a:tcPr/>
                </a:tc>
                <a:tc>
                  <a:txBody>
                    <a:bodyPr/>
                    <a:lstStyle/>
                    <a:p>
                      <a:pPr algn="ctr"/>
                      <a:r>
                        <a:rPr lang="en-US" dirty="0"/>
                        <a:t>12</a:t>
                      </a:r>
                      <a:endParaRPr lang="en-IN" dirty="0"/>
                    </a:p>
                  </a:txBody>
                  <a:tcPr/>
                </a:tc>
                <a:tc>
                  <a:txBody>
                    <a:bodyPr/>
                    <a:lstStyle/>
                    <a:p>
                      <a:pPr algn="ctr"/>
                      <a:r>
                        <a:rPr lang="en-US" dirty="0"/>
                        <a:t>13</a:t>
                      </a:r>
                      <a:endParaRPr lang="en-IN" dirty="0"/>
                    </a:p>
                  </a:txBody>
                  <a:tcPr/>
                </a:tc>
                <a:extLst>
                  <a:ext uri="{0D108BD9-81ED-4DB2-BD59-A6C34878D82A}">
                    <a16:rowId xmlns:a16="http://schemas.microsoft.com/office/drawing/2014/main" val="903473230"/>
                  </a:ext>
                </a:extLst>
              </a:tr>
              <a:tr h="370840">
                <a:tc>
                  <a:txBody>
                    <a:bodyPr/>
                    <a:lstStyle/>
                    <a:p>
                      <a:pPr algn="ctr"/>
                      <a:r>
                        <a:rPr lang="en-IN" dirty="0"/>
                        <a:t>Frequency, f</a:t>
                      </a:r>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2</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17704589"/>
                  </a:ext>
                </a:extLst>
              </a:tr>
            </a:tbl>
          </a:graphicData>
        </a:graphic>
      </p:graphicFrame>
      <p:graphicFrame>
        <p:nvGraphicFramePr>
          <p:cNvPr id="7" name="Table 6">
            <a:extLst>
              <a:ext uri="{FF2B5EF4-FFF2-40B4-BE49-F238E27FC236}">
                <a16:creationId xmlns:a16="http://schemas.microsoft.com/office/drawing/2014/main" id="{A5E4C09B-40D4-E1BC-7866-257D9E747871}"/>
              </a:ext>
            </a:extLst>
          </p:cNvPr>
          <p:cNvGraphicFramePr>
            <a:graphicFrameLocks noGrp="1"/>
          </p:cNvGraphicFramePr>
          <p:nvPr/>
        </p:nvGraphicFramePr>
        <p:xfrm>
          <a:off x="2476118" y="3764265"/>
          <a:ext cx="6695768" cy="741680"/>
        </p:xfrm>
        <a:graphic>
          <a:graphicData uri="http://schemas.openxmlformats.org/drawingml/2006/table">
            <a:tbl>
              <a:tblPr firstRow="1" bandRow="1">
                <a:tableStyleId>{5C22544A-7EE6-4342-B048-85BDC9FD1C3A}</a:tableStyleId>
              </a:tblPr>
              <a:tblGrid>
                <a:gridCol w="2753033">
                  <a:extLst>
                    <a:ext uri="{9D8B030D-6E8A-4147-A177-3AD203B41FA5}">
                      <a16:colId xmlns:a16="http://schemas.microsoft.com/office/drawing/2014/main" val="3677599342"/>
                    </a:ext>
                  </a:extLst>
                </a:gridCol>
                <a:gridCol w="786581">
                  <a:extLst>
                    <a:ext uri="{9D8B030D-6E8A-4147-A177-3AD203B41FA5}">
                      <a16:colId xmlns:a16="http://schemas.microsoft.com/office/drawing/2014/main" val="3505722235"/>
                    </a:ext>
                  </a:extLst>
                </a:gridCol>
                <a:gridCol w="875071">
                  <a:extLst>
                    <a:ext uri="{9D8B030D-6E8A-4147-A177-3AD203B41FA5}">
                      <a16:colId xmlns:a16="http://schemas.microsoft.com/office/drawing/2014/main" val="3025376176"/>
                    </a:ext>
                  </a:extLst>
                </a:gridCol>
                <a:gridCol w="629264">
                  <a:extLst>
                    <a:ext uri="{9D8B030D-6E8A-4147-A177-3AD203B41FA5}">
                      <a16:colId xmlns:a16="http://schemas.microsoft.com/office/drawing/2014/main" val="758694498"/>
                    </a:ext>
                  </a:extLst>
                </a:gridCol>
                <a:gridCol w="806245">
                  <a:extLst>
                    <a:ext uri="{9D8B030D-6E8A-4147-A177-3AD203B41FA5}">
                      <a16:colId xmlns:a16="http://schemas.microsoft.com/office/drawing/2014/main" val="1540306294"/>
                    </a:ext>
                  </a:extLst>
                </a:gridCol>
                <a:gridCol w="845574">
                  <a:extLst>
                    <a:ext uri="{9D8B030D-6E8A-4147-A177-3AD203B41FA5}">
                      <a16:colId xmlns:a16="http://schemas.microsoft.com/office/drawing/2014/main" val="692073691"/>
                    </a:ext>
                  </a:extLst>
                </a:gridCol>
              </a:tblGrid>
              <a:tr h="370840">
                <a:tc>
                  <a:txBody>
                    <a:bodyPr/>
                    <a:lstStyle/>
                    <a:p>
                      <a:pPr algn="ctr"/>
                      <a:r>
                        <a:rPr lang="en-IN" dirty="0"/>
                        <a:t>Points scored per game</a:t>
                      </a:r>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10</a:t>
                      </a:r>
                      <a:endParaRPr lang="en-IN" dirty="0"/>
                    </a:p>
                  </a:txBody>
                  <a:tcPr/>
                </a:tc>
                <a:tc>
                  <a:txBody>
                    <a:bodyPr/>
                    <a:lstStyle/>
                    <a:p>
                      <a:pPr algn="ctr"/>
                      <a:r>
                        <a:rPr lang="en-US" dirty="0"/>
                        <a:t>11</a:t>
                      </a:r>
                      <a:endParaRPr lang="en-IN" dirty="0"/>
                    </a:p>
                  </a:txBody>
                  <a:tcPr/>
                </a:tc>
                <a:tc>
                  <a:txBody>
                    <a:bodyPr/>
                    <a:lstStyle/>
                    <a:p>
                      <a:pPr algn="ctr"/>
                      <a:r>
                        <a:rPr lang="en-US" dirty="0"/>
                        <a:t>13</a:t>
                      </a:r>
                      <a:endParaRPr lang="en-IN" dirty="0"/>
                    </a:p>
                  </a:txBody>
                  <a:tcPr/>
                </a:tc>
                <a:extLst>
                  <a:ext uri="{0D108BD9-81ED-4DB2-BD59-A6C34878D82A}">
                    <a16:rowId xmlns:a16="http://schemas.microsoft.com/office/drawing/2014/main" val="903473230"/>
                  </a:ext>
                </a:extLst>
              </a:tr>
              <a:tr h="370840">
                <a:tc>
                  <a:txBody>
                    <a:bodyPr/>
                    <a:lstStyle/>
                    <a:p>
                      <a:pPr algn="ctr"/>
                      <a:r>
                        <a:rPr lang="en-IN" dirty="0"/>
                        <a:t>Frequency, f</a:t>
                      </a:r>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17704589"/>
                  </a:ext>
                </a:extLst>
              </a:tr>
            </a:tbl>
          </a:graphicData>
        </a:graphic>
      </p:graphicFrame>
      <p:graphicFrame>
        <p:nvGraphicFramePr>
          <p:cNvPr id="8" name="Table 7">
            <a:extLst>
              <a:ext uri="{FF2B5EF4-FFF2-40B4-BE49-F238E27FC236}">
                <a16:creationId xmlns:a16="http://schemas.microsoft.com/office/drawing/2014/main" id="{814CF636-8C7F-6435-B197-FA2DA1115A5E}"/>
              </a:ext>
            </a:extLst>
          </p:cNvPr>
          <p:cNvGraphicFramePr>
            <a:graphicFrameLocks noGrp="1"/>
          </p:cNvGraphicFramePr>
          <p:nvPr/>
        </p:nvGraphicFramePr>
        <p:xfrm>
          <a:off x="2476117" y="4781677"/>
          <a:ext cx="8013293" cy="741680"/>
        </p:xfrm>
        <a:graphic>
          <a:graphicData uri="http://schemas.openxmlformats.org/drawingml/2006/table">
            <a:tbl>
              <a:tblPr firstRow="1" bandRow="1">
                <a:tableStyleId>{5C22544A-7EE6-4342-B048-85BDC9FD1C3A}</a:tableStyleId>
              </a:tblPr>
              <a:tblGrid>
                <a:gridCol w="2753033">
                  <a:extLst>
                    <a:ext uri="{9D8B030D-6E8A-4147-A177-3AD203B41FA5}">
                      <a16:colId xmlns:a16="http://schemas.microsoft.com/office/drawing/2014/main" val="3677599342"/>
                    </a:ext>
                  </a:extLst>
                </a:gridCol>
                <a:gridCol w="786581">
                  <a:extLst>
                    <a:ext uri="{9D8B030D-6E8A-4147-A177-3AD203B41FA5}">
                      <a16:colId xmlns:a16="http://schemas.microsoft.com/office/drawing/2014/main" val="3505722235"/>
                    </a:ext>
                  </a:extLst>
                </a:gridCol>
                <a:gridCol w="875071">
                  <a:extLst>
                    <a:ext uri="{9D8B030D-6E8A-4147-A177-3AD203B41FA5}">
                      <a16:colId xmlns:a16="http://schemas.microsoft.com/office/drawing/2014/main" val="3025376176"/>
                    </a:ext>
                  </a:extLst>
                </a:gridCol>
                <a:gridCol w="629264">
                  <a:extLst>
                    <a:ext uri="{9D8B030D-6E8A-4147-A177-3AD203B41FA5}">
                      <a16:colId xmlns:a16="http://schemas.microsoft.com/office/drawing/2014/main" val="758694498"/>
                    </a:ext>
                  </a:extLst>
                </a:gridCol>
                <a:gridCol w="806245">
                  <a:extLst>
                    <a:ext uri="{9D8B030D-6E8A-4147-A177-3AD203B41FA5}">
                      <a16:colId xmlns:a16="http://schemas.microsoft.com/office/drawing/2014/main" val="1540306294"/>
                    </a:ext>
                  </a:extLst>
                </a:gridCol>
                <a:gridCol w="845574">
                  <a:extLst>
                    <a:ext uri="{9D8B030D-6E8A-4147-A177-3AD203B41FA5}">
                      <a16:colId xmlns:a16="http://schemas.microsoft.com/office/drawing/2014/main" val="692073691"/>
                    </a:ext>
                  </a:extLst>
                </a:gridCol>
                <a:gridCol w="619433">
                  <a:extLst>
                    <a:ext uri="{9D8B030D-6E8A-4147-A177-3AD203B41FA5}">
                      <a16:colId xmlns:a16="http://schemas.microsoft.com/office/drawing/2014/main" val="328679880"/>
                    </a:ext>
                  </a:extLst>
                </a:gridCol>
                <a:gridCol w="698092">
                  <a:extLst>
                    <a:ext uri="{9D8B030D-6E8A-4147-A177-3AD203B41FA5}">
                      <a16:colId xmlns:a16="http://schemas.microsoft.com/office/drawing/2014/main" val="3106601924"/>
                    </a:ext>
                  </a:extLst>
                </a:gridCol>
              </a:tblGrid>
              <a:tr h="370840">
                <a:tc>
                  <a:txBody>
                    <a:bodyPr/>
                    <a:lstStyle/>
                    <a:p>
                      <a:pPr algn="ctr"/>
                      <a:r>
                        <a:rPr lang="en-IN" dirty="0"/>
                        <a:t>Points scored per game</a:t>
                      </a:r>
                    </a:p>
                  </a:txBody>
                  <a:tcPr/>
                </a:tc>
                <a:tc>
                  <a:txBody>
                    <a:bodyPr/>
                    <a:lstStyle/>
                    <a:p>
                      <a:pPr algn="ctr"/>
                      <a:r>
                        <a:rPr lang="en-US" dirty="0"/>
                        <a:t>3</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tc>
                  <a:txBody>
                    <a:bodyPr/>
                    <a:lstStyle/>
                    <a:p>
                      <a:pPr algn="ctr"/>
                      <a:r>
                        <a:rPr lang="en-US" dirty="0"/>
                        <a:t>10</a:t>
                      </a:r>
                      <a:endParaRPr lang="en-IN" dirty="0"/>
                    </a:p>
                  </a:txBody>
                  <a:tcPr/>
                </a:tc>
                <a:tc>
                  <a:txBody>
                    <a:bodyPr/>
                    <a:lstStyle/>
                    <a:p>
                      <a:pPr algn="ctr"/>
                      <a:r>
                        <a:rPr lang="en-US" dirty="0"/>
                        <a:t>11</a:t>
                      </a:r>
                      <a:endParaRPr lang="en-IN" dirty="0"/>
                    </a:p>
                  </a:txBody>
                  <a:tcPr/>
                </a:tc>
                <a:tc>
                  <a:txBody>
                    <a:bodyPr/>
                    <a:lstStyle/>
                    <a:p>
                      <a:pPr algn="ctr"/>
                      <a:r>
                        <a:rPr lang="en-US" dirty="0"/>
                        <a:t>13</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903473230"/>
                  </a:ext>
                </a:extLst>
              </a:tr>
              <a:tr h="370840">
                <a:tc>
                  <a:txBody>
                    <a:bodyPr/>
                    <a:lstStyle/>
                    <a:p>
                      <a:pPr algn="ctr"/>
                      <a:r>
                        <a:rPr lang="en-IN" dirty="0"/>
                        <a:t>Frequency, f</a:t>
                      </a:r>
                    </a:p>
                  </a:txBody>
                  <a:tcPr/>
                </a:tc>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17704589"/>
                  </a:ext>
                </a:extLst>
              </a:tr>
            </a:tbl>
          </a:graphicData>
        </a:graphic>
      </p:graphicFrame>
      <p:sp>
        <p:nvSpPr>
          <p:cNvPr id="10" name="TextBox 9">
            <a:extLst>
              <a:ext uri="{FF2B5EF4-FFF2-40B4-BE49-F238E27FC236}">
                <a16:creationId xmlns:a16="http://schemas.microsoft.com/office/drawing/2014/main" id="{9E54327B-F551-DE94-B460-FFDBB2CB795E}"/>
              </a:ext>
            </a:extLst>
          </p:cNvPr>
          <p:cNvSpPr txBox="1"/>
          <p:nvPr/>
        </p:nvSpPr>
        <p:spPr>
          <a:xfrm>
            <a:off x="2476117" y="5892609"/>
            <a:ext cx="5165308" cy="402546"/>
          </a:xfrm>
          <a:prstGeom prst="rect">
            <a:avLst/>
          </a:prstGeom>
          <a:noFill/>
        </p:spPr>
        <p:txBody>
          <a:bodyPr wrap="square">
            <a:spAutoFit/>
          </a:bodyPr>
          <a:lstStyle/>
          <a:p>
            <a:pPr defTabSz="768096">
              <a:spcAft>
                <a:spcPts val="600"/>
              </a:spcAft>
            </a:pPr>
            <a:r>
              <a:rPr lang="en-IN" sz="2016" kern="1200" dirty="0">
                <a:solidFill>
                  <a:schemeClr val="tx1"/>
                </a:solidFill>
                <a:latin typeface="Times New Roman" panose="02020603050405020304" pitchFamily="18" charset="0"/>
                <a:ea typeface="+mn-ea"/>
                <a:cs typeface="Times New Roman" panose="02020603050405020304" pitchFamily="18" charset="0"/>
              </a:rPr>
              <a:t>Mean = Median = Mode = 10 for all 3.</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800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FBE00-CBE8-4BB5-AE1A-5586FE84FAA7}"/>
              </a:ext>
            </a:extLst>
          </p:cNvPr>
          <p:cNvSpPr txBox="1"/>
          <p:nvPr/>
        </p:nvSpPr>
        <p:spPr>
          <a:xfrm>
            <a:off x="841248" y="334644"/>
            <a:ext cx="10509504" cy="10769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Measuring Variability and Spread</a:t>
            </a:r>
          </a:p>
        </p:txBody>
      </p:sp>
      <p:sp>
        <p:nvSpPr>
          <p:cNvPr id="5" name="TextBox 4">
            <a:extLst>
              <a:ext uri="{FF2B5EF4-FFF2-40B4-BE49-F238E27FC236}">
                <a16:creationId xmlns:a16="http://schemas.microsoft.com/office/drawing/2014/main" id="{1F643E07-74F3-C5C6-7F49-ECA5DDBDD1EC}"/>
              </a:ext>
            </a:extLst>
          </p:cNvPr>
          <p:cNvSpPr txBox="1"/>
          <p:nvPr/>
        </p:nvSpPr>
        <p:spPr>
          <a:xfrm>
            <a:off x="838200" y="1773509"/>
            <a:ext cx="6746766" cy="647201"/>
          </a:xfrm>
          <a:prstGeom prst="rect">
            <a:avLst/>
          </a:prstGeom>
          <a:noFill/>
        </p:spPr>
        <p:txBody>
          <a:bodyPr wrap="square">
            <a:spAutoFit/>
          </a:bodyPr>
          <a:lstStyle/>
          <a:p>
            <a:pPr defTabSz="1005840">
              <a:spcAft>
                <a:spcPts val="600"/>
              </a:spcAft>
            </a:pPr>
            <a:r>
              <a:rPr lang="en-IN" sz="3520" kern="1200">
                <a:solidFill>
                  <a:schemeClr val="tx1"/>
                </a:solidFill>
                <a:latin typeface="Times New Roman" panose="02020603050405020304" pitchFamily="18" charset="0"/>
                <a:ea typeface="+mn-ea"/>
                <a:cs typeface="Times New Roman" panose="02020603050405020304" pitchFamily="18" charset="0"/>
              </a:rPr>
              <a:t>Range = Max - Min</a:t>
            </a:r>
            <a:endParaRPr lang="en-IN" sz="320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3AF7B527-5498-FC7B-F35D-7228BCFC351A}"/>
              </a:ext>
            </a:extLst>
          </p:cNvPr>
          <p:cNvGraphicFramePr>
            <a:graphicFrameLocks noGrp="1"/>
          </p:cNvGraphicFramePr>
          <p:nvPr/>
        </p:nvGraphicFramePr>
        <p:xfrm>
          <a:off x="2475921" y="2911332"/>
          <a:ext cx="8013293" cy="741680"/>
        </p:xfrm>
        <a:graphic>
          <a:graphicData uri="http://schemas.openxmlformats.org/drawingml/2006/table">
            <a:tbl>
              <a:tblPr firstRow="1" bandRow="1">
                <a:tableStyleId>{5C22544A-7EE6-4342-B048-85BDC9FD1C3A}</a:tableStyleId>
              </a:tblPr>
              <a:tblGrid>
                <a:gridCol w="2753033">
                  <a:extLst>
                    <a:ext uri="{9D8B030D-6E8A-4147-A177-3AD203B41FA5}">
                      <a16:colId xmlns:a16="http://schemas.microsoft.com/office/drawing/2014/main" val="3677599342"/>
                    </a:ext>
                  </a:extLst>
                </a:gridCol>
                <a:gridCol w="786581">
                  <a:extLst>
                    <a:ext uri="{9D8B030D-6E8A-4147-A177-3AD203B41FA5}">
                      <a16:colId xmlns:a16="http://schemas.microsoft.com/office/drawing/2014/main" val="3505722235"/>
                    </a:ext>
                  </a:extLst>
                </a:gridCol>
                <a:gridCol w="875071">
                  <a:extLst>
                    <a:ext uri="{9D8B030D-6E8A-4147-A177-3AD203B41FA5}">
                      <a16:colId xmlns:a16="http://schemas.microsoft.com/office/drawing/2014/main" val="3025376176"/>
                    </a:ext>
                  </a:extLst>
                </a:gridCol>
                <a:gridCol w="629264">
                  <a:extLst>
                    <a:ext uri="{9D8B030D-6E8A-4147-A177-3AD203B41FA5}">
                      <a16:colId xmlns:a16="http://schemas.microsoft.com/office/drawing/2014/main" val="758694498"/>
                    </a:ext>
                  </a:extLst>
                </a:gridCol>
                <a:gridCol w="806245">
                  <a:extLst>
                    <a:ext uri="{9D8B030D-6E8A-4147-A177-3AD203B41FA5}">
                      <a16:colId xmlns:a16="http://schemas.microsoft.com/office/drawing/2014/main" val="1540306294"/>
                    </a:ext>
                  </a:extLst>
                </a:gridCol>
                <a:gridCol w="845574">
                  <a:extLst>
                    <a:ext uri="{9D8B030D-6E8A-4147-A177-3AD203B41FA5}">
                      <a16:colId xmlns:a16="http://schemas.microsoft.com/office/drawing/2014/main" val="692073691"/>
                    </a:ext>
                  </a:extLst>
                </a:gridCol>
                <a:gridCol w="619433">
                  <a:extLst>
                    <a:ext uri="{9D8B030D-6E8A-4147-A177-3AD203B41FA5}">
                      <a16:colId xmlns:a16="http://schemas.microsoft.com/office/drawing/2014/main" val="328679880"/>
                    </a:ext>
                  </a:extLst>
                </a:gridCol>
                <a:gridCol w="698092">
                  <a:extLst>
                    <a:ext uri="{9D8B030D-6E8A-4147-A177-3AD203B41FA5}">
                      <a16:colId xmlns:a16="http://schemas.microsoft.com/office/drawing/2014/main" val="3106601924"/>
                    </a:ext>
                  </a:extLst>
                </a:gridCol>
              </a:tblGrid>
              <a:tr h="370840">
                <a:tc>
                  <a:txBody>
                    <a:bodyPr/>
                    <a:lstStyle/>
                    <a:p>
                      <a:pPr algn="ctr"/>
                      <a:r>
                        <a:rPr lang="en-IN" dirty="0"/>
                        <a:t>Points scored per game</a:t>
                      </a:r>
                    </a:p>
                  </a:txBody>
                  <a:tcPr/>
                </a:tc>
                <a:tc>
                  <a:txBody>
                    <a:bodyPr/>
                    <a:lstStyle/>
                    <a:p>
                      <a:pPr algn="ctr"/>
                      <a:r>
                        <a:rPr lang="en-US" dirty="0"/>
                        <a:t>7</a:t>
                      </a:r>
                      <a:endParaRPr lang="en-IN" dirty="0"/>
                    </a:p>
                  </a:txBody>
                  <a:tcPr/>
                </a:tc>
                <a:tc>
                  <a:txBody>
                    <a:bodyPr/>
                    <a:lstStyle/>
                    <a:p>
                      <a:pPr algn="ctr"/>
                      <a:r>
                        <a:rPr lang="en-US" dirty="0"/>
                        <a:t>8</a:t>
                      </a:r>
                      <a:endParaRPr lang="en-IN" dirty="0"/>
                    </a:p>
                  </a:txBody>
                  <a:tcPr/>
                </a:tc>
                <a:tc>
                  <a:txBody>
                    <a:bodyPr/>
                    <a:lstStyle/>
                    <a:p>
                      <a:pPr algn="ctr"/>
                      <a:r>
                        <a:rPr lang="en-US" dirty="0"/>
                        <a:t>9</a:t>
                      </a:r>
                      <a:endParaRPr lang="en-IN" dirty="0"/>
                    </a:p>
                  </a:txBody>
                  <a:tcPr/>
                </a:tc>
                <a:tc>
                  <a:txBody>
                    <a:bodyPr/>
                    <a:lstStyle/>
                    <a:p>
                      <a:pPr algn="ctr"/>
                      <a:r>
                        <a:rPr lang="en-US" dirty="0"/>
                        <a:t>10</a:t>
                      </a:r>
                      <a:endParaRPr lang="en-IN" dirty="0"/>
                    </a:p>
                  </a:txBody>
                  <a:tcPr/>
                </a:tc>
                <a:tc>
                  <a:txBody>
                    <a:bodyPr/>
                    <a:lstStyle/>
                    <a:p>
                      <a:pPr algn="ctr"/>
                      <a:r>
                        <a:rPr lang="en-US" dirty="0"/>
                        <a:t>11</a:t>
                      </a:r>
                      <a:endParaRPr lang="en-IN" dirty="0"/>
                    </a:p>
                  </a:txBody>
                  <a:tcPr/>
                </a:tc>
                <a:tc>
                  <a:txBody>
                    <a:bodyPr/>
                    <a:lstStyle/>
                    <a:p>
                      <a:pPr algn="ctr"/>
                      <a:r>
                        <a:rPr lang="en-US" dirty="0"/>
                        <a:t>12</a:t>
                      </a:r>
                      <a:endParaRPr lang="en-IN" dirty="0"/>
                    </a:p>
                  </a:txBody>
                  <a:tcPr/>
                </a:tc>
                <a:tc>
                  <a:txBody>
                    <a:bodyPr/>
                    <a:lstStyle/>
                    <a:p>
                      <a:pPr algn="ctr"/>
                      <a:r>
                        <a:rPr lang="en-US" dirty="0"/>
                        <a:t>13</a:t>
                      </a:r>
                      <a:endParaRPr lang="en-IN" dirty="0"/>
                    </a:p>
                  </a:txBody>
                  <a:tcPr/>
                </a:tc>
                <a:extLst>
                  <a:ext uri="{0D108BD9-81ED-4DB2-BD59-A6C34878D82A}">
                    <a16:rowId xmlns:a16="http://schemas.microsoft.com/office/drawing/2014/main" val="903473230"/>
                  </a:ext>
                </a:extLst>
              </a:tr>
              <a:tr h="370840">
                <a:tc>
                  <a:txBody>
                    <a:bodyPr/>
                    <a:lstStyle/>
                    <a:p>
                      <a:pPr algn="ctr"/>
                      <a:r>
                        <a:rPr lang="en-IN" dirty="0"/>
                        <a:t>Frequency, f</a:t>
                      </a:r>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2</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17704589"/>
                  </a:ext>
                </a:extLst>
              </a:tr>
            </a:tbl>
          </a:graphicData>
        </a:graphic>
      </p:graphicFrame>
      <p:graphicFrame>
        <p:nvGraphicFramePr>
          <p:cNvPr id="7" name="Table 6">
            <a:extLst>
              <a:ext uri="{FF2B5EF4-FFF2-40B4-BE49-F238E27FC236}">
                <a16:creationId xmlns:a16="http://schemas.microsoft.com/office/drawing/2014/main" id="{204D8489-A7D2-1DCD-1167-0230CDEB56AF}"/>
              </a:ext>
            </a:extLst>
          </p:cNvPr>
          <p:cNvGraphicFramePr>
            <a:graphicFrameLocks noGrp="1"/>
          </p:cNvGraphicFramePr>
          <p:nvPr/>
        </p:nvGraphicFramePr>
        <p:xfrm>
          <a:off x="2475921" y="4163555"/>
          <a:ext cx="6695768" cy="741680"/>
        </p:xfrm>
        <a:graphic>
          <a:graphicData uri="http://schemas.openxmlformats.org/drawingml/2006/table">
            <a:tbl>
              <a:tblPr firstRow="1" bandRow="1">
                <a:tableStyleId>{5C22544A-7EE6-4342-B048-85BDC9FD1C3A}</a:tableStyleId>
              </a:tblPr>
              <a:tblGrid>
                <a:gridCol w="2753033">
                  <a:extLst>
                    <a:ext uri="{9D8B030D-6E8A-4147-A177-3AD203B41FA5}">
                      <a16:colId xmlns:a16="http://schemas.microsoft.com/office/drawing/2014/main" val="3677599342"/>
                    </a:ext>
                  </a:extLst>
                </a:gridCol>
                <a:gridCol w="786581">
                  <a:extLst>
                    <a:ext uri="{9D8B030D-6E8A-4147-A177-3AD203B41FA5}">
                      <a16:colId xmlns:a16="http://schemas.microsoft.com/office/drawing/2014/main" val="3505722235"/>
                    </a:ext>
                  </a:extLst>
                </a:gridCol>
                <a:gridCol w="875071">
                  <a:extLst>
                    <a:ext uri="{9D8B030D-6E8A-4147-A177-3AD203B41FA5}">
                      <a16:colId xmlns:a16="http://schemas.microsoft.com/office/drawing/2014/main" val="3025376176"/>
                    </a:ext>
                  </a:extLst>
                </a:gridCol>
                <a:gridCol w="629264">
                  <a:extLst>
                    <a:ext uri="{9D8B030D-6E8A-4147-A177-3AD203B41FA5}">
                      <a16:colId xmlns:a16="http://schemas.microsoft.com/office/drawing/2014/main" val="758694498"/>
                    </a:ext>
                  </a:extLst>
                </a:gridCol>
                <a:gridCol w="806245">
                  <a:extLst>
                    <a:ext uri="{9D8B030D-6E8A-4147-A177-3AD203B41FA5}">
                      <a16:colId xmlns:a16="http://schemas.microsoft.com/office/drawing/2014/main" val="1540306294"/>
                    </a:ext>
                  </a:extLst>
                </a:gridCol>
                <a:gridCol w="845574">
                  <a:extLst>
                    <a:ext uri="{9D8B030D-6E8A-4147-A177-3AD203B41FA5}">
                      <a16:colId xmlns:a16="http://schemas.microsoft.com/office/drawing/2014/main" val="692073691"/>
                    </a:ext>
                  </a:extLst>
                </a:gridCol>
              </a:tblGrid>
              <a:tr h="370840">
                <a:tc>
                  <a:txBody>
                    <a:bodyPr/>
                    <a:lstStyle/>
                    <a:p>
                      <a:pPr algn="ctr"/>
                      <a:r>
                        <a:rPr lang="en-IN" dirty="0"/>
                        <a:t>Points scored per game</a:t>
                      </a:r>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10</a:t>
                      </a:r>
                      <a:endParaRPr lang="en-IN" dirty="0"/>
                    </a:p>
                  </a:txBody>
                  <a:tcPr/>
                </a:tc>
                <a:tc>
                  <a:txBody>
                    <a:bodyPr/>
                    <a:lstStyle/>
                    <a:p>
                      <a:pPr algn="ctr"/>
                      <a:r>
                        <a:rPr lang="en-US" dirty="0"/>
                        <a:t>11</a:t>
                      </a:r>
                      <a:endParaRPr lang="en-IN" dirty="0"/>
                    </a:p>
                  </a:txBody>
                  <a:tcPr/>
                </a:tc>
                <a:tc>
                  <a:txBody>
                    <a:bodyPr/>
                    <a:lstStyle/>
                    <a:p>
                      <a:pPr algn="ctr"/>
                      <a:r>
                        <a:rPr lang="en-US" dirty="0"/>
                        <a:t>13</a:t>
                      </a:r>
                      <a:endParaRPr lang="en-IN" dirty="0"/>
                    </a:p>
                  </a:txBody>
                  <a:tcPr/>
                </a:tc>
                <a:extLst>
                  <a:ext uri="{0D108BD9-81ED-4DB2-BD59-A6C34878D82A}">
                    <a16:rowId xmlns:a16="http://schemas.microsoft.com/office/drawing/2014/main" val="903473230"/>
                  </a:ext>
                </a:extLst>
              </a:tr>
              <a:tr h="370840">
                <a:tc>
                  <a:txBody>
                    <a:bodyPr/>
                    <a:lstStyle/>
                    <a:p>
                      <a:pPr algn="ctr"/>
                      <a:r>
                        <a:rPr lang="en-IN" dirty="0"/>
                        <a:t>Frequency, f</a:t>
                      </a:r>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17704589"/>
                  </a:ext>
                </a:extLst>
              </a:tr>
            </a:tbl>
          </a:graphicData>
        </a:graphic>
      </p:graphicFrame>
      <p:graphicFrame>
        <p:nvGraphicFramePr>
          <p:cNvPr id="8" name="Table 7">
            <a:extLst>
              <a:ext uri="{FF2B5EF4-FFF2-40B4-BE49-F238E27FC236}">
                <a16:creationId xmlns:a16="http://schemas.microsoft.com/office/drawing/2014/main" id="{F44ED91D-5CB9-6524-FB31-027AD1BAB2F4}"/>
              </a:ext>
            </a:extLst>
          </p:cNvPr>
          <p:cNvGraphicFramePr>
            <a:graphicFrameLocks noGrp="1"/>
          </p:cNvGraphicFramePr>
          <p:nvPr/>
        </p:nvGraphicFramePr>
        <p:xfrm>
          <a:off x="2475920" y="5415779"/>
          <a:ext cx="8013293" cy="741680"/>
        </p:xfrm>
        <a:graphic>
          <a:graphicData uri="http://schemas.openxmlformats.org/drawingml/2006/table">
            <a:tbl>
              <a:tblPr firstRow="1" bandRow="1">
                <a:tableStyleId>{5C22544A-7EE6-4342-B048-85BDC9FD1C3A}</a:tableStyleId>
              </a:tblPr>
              <a:tblGrid>
                <a:gridCol w="2753033">
                  <a:extLst>
                    <a:ext uri="{9D8B030D-6E8A-4147-A177-3AD203B41FA5}">
                      <a16:colId xmlns:a16="http://schemas.microsoft.com/office/drawing/2014/main" val="3677599342"/>
                    </a:ext>
                  </a:extLst>
                </a:gridCol>
                <a:gridCol w="786581">
                  <a:extLst>
                    <a:ext uri="{9D8B030D-6E8A-4147-A177-3AD203B41FA5}">
                      <a16:colId xmlns:a16="http://schemas.microsoft.com/office/drawing/2014/main" val="3505722235"/>
                    </a:ext>
                  </a:extLst>
                </a:gridCol>
                <a:gridCol w="875071">
                  <a:extLst>
                    <a:ext uri="{9D8B030D-6E8A-4147-A177-3AD203B41FA5}">
                      <a16:colId xmlns:a16="http://schemas.microsoft.com/office/drawing/2014/main" val="3025376176"/>
                    </a:ext>
                  </a:extLst>
                </a:gridCol>
                <a:gridCol w="629264">
                  <a:extLst>
                    <a:ext uri="{9D8B030D-6E8A-4147-A177-3AD203B41FA5}">
                      <a16:colId xmlns:a16="http://schemas.microsoft.com/office/drawing/2014/main" val="758694498"/>
                    </a:ext>
                  </a:extLst>
                </a:gridCol>
                <a:gridCol w="806245">
                  <a:extLst>
                    <a:ext uri="{9D8B030D-6E8A-4147-A177-3AD203B41FA5}">
                      <a16:colId xmlns:a16="http://schemas.microsoft.com/office/drawing/2014/main" val="1540306294"/>
                    </a:ext>
                  </a:extLst>
                </a:gridCol>
                <a:gridCol w="845574">
                  <a:extLst>
                    <a:ext uri="{9D8B030D-6E8A-4147-A177-3AD203B41FA5}">
                      <a16:colId xmlns:a16="http://schemas.microsoft.com/office/drawing/2014/main" val="692073691"/>
                    </a:ext>
                  </a:extLst>
                </a:gridCol>
                <a:gridCol w="619433">
                  <a:extLst>
                    <a:ext uri="{9D8B030D-6E8A-4147-A177-3AD203B41FA5}">
                      <a16:colId xmlns:a16="http://schemas.microsoft.com/office/drawing/2014/main" val="328679880"/>
                    </a:ext>
                  </a:extLst>
                </a:gridCol>
                <a:gridCol w="698092">
                  <a:extLst>
                    <a:ext uri="{9D8B030D-6E8A-4147-A177-3AD203B41FA5}">
                      <a16:colId xmlns:a16="http://schemas.microsoft.com/office/drawing/2014/main" val="3106601924"/>
                    </a:ext>
                  </a:extLst>
                </a:gridCol>
              </a:tblGrid>
              <a:tr h="370840">
                <a:tc>
                  <a:txBody>
                    <a:bodyPr/>
                    <a:lstStyle/>
                    <a:p>
                      <a:pPr algn="ctr"/>
                      <a:r>
                        <a:rPr lang="en-IN" dirty="0"/>
                        <a:t>Points scored per game</a:t>
                      </a:r>
                    </a:p>
                  </a:txBody>
                  <a:tcPr/>
                </a:tc>
                <a:tc>
                  <a:txBody>
                    <a:bodyPr/>
                    <a:lstStyle/>
                    <a:p>
                      <a:pPr algn="ctr"/>
                      <a:r>
                        <a:rPr lang="en-US" dirty="0"/>
                        <a:t>3</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tc>
                  <a:txBody>
                    <a:bodyPr/>
                    <a:lstStyle/>
                    <a:p>
                      <a:pPr algn="ctr"/>
                      <a:r>
                        <a:rPr lang="en-US" dirty="0"/>
                        <a:t>10</a:t>
                      </a:r>
                      <a:endParaRPr lang="en-IN" dirty="0"/>
                    </a:p>
                  </a:txBody>
                  <a:tcPr/>
                </a:tc>
                <a:tc>
                  <a:txBody>
                    <a:bodyPr/>
                    <a:lstStyle/>
                    <a:p>
                      <a:pPr algn="ctr"/>
                      <a:r>
                        <a:rPr lang="en-US" dirty="0"/>
                        <a:t>11</a:t>
                      </a:r>
                      <a:endParaRPr lang="en-IN" dirty="0"/>
                    </a:p>
                  </a:txBody>
                  <a:tcPr/>
                </a:tc>
                <a:tc>
                  <a:txBody>
                    <a:bodyPr/>
                    <a:lstStyle/>
                    <a:p>
                      <a:pPr algn="ctr"/>
                      <a:r>
                        <a:rPr lang="en-US" dirty="0"/>
                        <a:t>13</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903473230"/>
                  </a:ext>
                </a:extLst>
              </a:tr>
              <a:tr h="370840">
                <a:tc>
                  <a:txBody>
                    <a:bodyPr/>
                    <a:lstStyle/>
                    <a:p>
                      <a:pPr algn="ctr"/>
                      <a:r>
                        <a:rPr lang="en-IN" dirty="0"/>
                        <a:t>Frequency, f</a:t>
                      </a:r>
                    </a:p>
                  </a:txBody>
                  <a:tcPr/>
                </a:tc>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17704589"/>
                  </a:ext>
                </a:extLst>
              </a:tr>
            </a:tbl>
          </a:graphicData>
        </a:graphic>
      </p:graphicFrame>
    </p:spTree>
    <p:extLst>
      <p:ext uri="{BB962C8B-B14F-4D97-AF65-F5344CB8AC3E}">
        <p14:creationId xmlns:p14="http://schemas.microsoft.com/office/powerpoint/2010/main" val="1017896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07488C-771B-DB0D-B524-EB8A57C1F7CC}"/>
              </a:ext>
            </a:extLst>
          </p:cNvPr>
          <p:cNvSpPr txBox="1"/>
          <p:nvPr/>
        </p:nvSpPr>
        <p:spPr>
          <a:xfrm>
            <a:off x="838200" y="365125"/>
            <a:ext cx="9842237"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dirty="0">
                <a:solidFill>
                  <a:schemeClr val="tx1"/>
                </a:solidFill>
                <a:latin typeface="Times New Roman" panose="02020603050405020304" pitchFamily="18" charset="0"/>
                <a:ea typeface="+mj-ea"/>
                <a:cs typeface="Times New Roman" panose="02020603050405020304" pitchFamily="18" charset="0"/>
              </a:rPr>
              <a:t>Measuring Variability and Spread</a:t>
            </a:r>
          </a:p>
        </p:txBody>
      </p:sp>
      <p:sp>
        <p:nvSpPr>
          <p:cNvPr id="5" name="TextBox 4">
            <a:extLst>
              <a:ext uri="{FF2B5EF4-FFF2-40B4-BE49-F238E27FC236}">
                <a16:creationId xmlns:a16="http://schemas.microsoft.com/office/drawing/2014/main" id="{76E5C0AF-DA10-8F8F-0EC9-EB605FFF6ABC}"/>
              </a:ext>
            </a:extLst>
          </p:cNvPr>
          <p:cNvSpPr txBox="1"/>
          <p:nvPr/>
        </p:nvSpPr>
        <p:spPr>
          <a:xfrm>
            <a:off x="1712653" y="1608783"/>
            <a:ext cx="4626427" cy="369332"/>
          </a:xfrm>
          <a:prstGeom prst="rect">
            <a:avLst/>
          </a:prstGeom>
          <a:noFill/>
        </p:spPr>
        <p:txBody>
          <a:bodyPr wrap="square">
            <a:spAutoFit/>
          </a:bodyPr>
          <a:lstStyle/>
          <a:p>
            <a:pPr defTabSz="685800">
              <a:spcAft>
                <a:spcPts val="600"/>
              </a:spcAft>
            </a:pPr>
            <a:r>
              <a:rPr lang="en-IN" sz="1800" kern="1200" dirty="0">
                <a:solidFill>
                  <a:schemeClr val="tx1"/>
                </a:solidFill>
                <a:latin typeface="Times New Roman" panose="02020603050405020304" pitchFamily="18" charset="0"/>
                <a:ea typeface="+mn-ea"/>
                <a:cs typeface="Times New Roman" panose="02020603050405020304" pitchFamily="18" charset="0"/>
              </a:rPr>
              <a:t>Exclude outliers scientifically – Quartiles</a:t>
            </a:r>
            <a:endParaRPr lang="en-IN"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BD47CFA3-9358-1A2F-49CD-73173120CC9B}"/>
              </a:ext>
            </a:extLst>
          </p:cNvPr>
          <p:cNvGraphicFramePr>
            <a:graphicFrameLocks noGrp="1"/>
          </p:cNvGraphicFramePr>
          <p:nvPr/>
        </p:nvGraphicFramePr>
        <p:xfrm>
          <a:off x="1712653" y="2271669"/>
          <a:ext cx="8013293" cy="741680"/>
        </p:xfrm>
        <a:graphic>
          <a:graphicData uri="http://schemas.openxmlformats.org/drawingml/2006/table">
            <a:tbl>
              <a:tblPr firstRow="1" bandRow="1">
                <a:tableStyleId>{5C22544A-7EE6-4342-B048-85BDC9FD1C3A}</a:tableStyleId>
              </a:tblPr>
              <a:tblGrid>
                <a:gridCol w="2753033">
                  <a:extLst>
                    <a:ext uri="{9D8B030D-6E8A-4147-A177-3AD203B41FA5}">
                      <a16:colId xmlns:a16="http://schemas.microsoft.com/office/drawing/2014/main" val="3677599342"/>
                    </a:ext>
                  </a:extLst>
                </a:gridCol>
                <a:gridCol w="786581">
                  <a:extLst>
                    <a:ext uri="{9D8B030D-6E8A-4147-A177-3AD203B41FA5}">
                      <a16:colId xmlns:a16="http://schemas.microsoft.com/office/drawing/2014/main" val="3505722235"/>
                    </a:ext>
                  </a:extLst>
                </a:gridCol>
                <a:gridCol w="875071">
                  <a:extLst>
                    <a:ext uri="{9D8B030D-6E8A-4147-A177-3AD203B41FA5}">
                      <a16:colId xmlns:a16="http://schemas.microsoft.com/office/drawing/2014/main" val="3025376176"/>
                    </a:ext>
                  </a:extLst>
                </a:gridCol>
                <a:gridCol w="629264">
                  <a:extLst>
                    <a:ext uri="{9D8B030D-6E8A-4147-A177-3AD203B41FA5}">
                      <a16:colId xmlns:a16="http://schemas.microsoft.com/office/drawing/2014/main" val="758694498"/>
                    </a:ext>
                  </a:extLst>
                </a:gridCol>
                <a:gridCol w="806245">
                  <a:extLst>
                    <a:ext uri="{9D8B030D-6E8A-4147-A177-3AD203B41FA5}">
                      <a16:colId xmlns:a16="http://schemas.microsoft.com/office/drawing/2014/main" val="1540306294"/>
                    </a:ext>
                  </a:extLst>
                </a:gridCol>
                <a:gridCol w="845574">
                  <a:extLst>
                    <a:ext uri="{9D8B030D-6E8A-4147-A177-3AD203B41FA5}">
                      <a16:colId xmlns:a16="http://schemas.microsoft.com/office/drawing/2014/main" val="692073691"/>
                    </a:ext>
                  </a:extLst>
                </a:gridCol>
                <a:gridCol w="619433">
                  <a:extLst>
                    <a:ext uri="{9D8B030D-6E8A-4147-A177-3AD203B41FA5}">
                      <a16:colId xmlns:a16="http://schemas.microsoft.com/office/drawing/2014/main" val="328679880"/>
                    </a:ext>
                  </a:extLst>
                </a:gridCol>
                <a:gridCol w="698092">
                  <a:extLst>
                    <a:ext uri="{9D8B030D-6E8A-4147-A177-3AD203B41FA5}">
                      <a16:colId xmlns:a16="http://schemas.microsoft.com/office/drawing/2014/main" val="3106601924"/>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Points scored per game</a:t>
                      </a: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03473230"/>
                  </a:ext>
                </a:extLst>
              </a:tr>
              <a:tr h="370840">
                <a:tc>
                  <a:txBody>
                    <a:bodyPr/>
                    <a:lstStyle/>
                    <a:p>
                      <a:pPr algn="ctr"/>
                      <a:r>
                        <a:rPr lang="en-IN" dirty="0">
                          <a:latin typeface="Times New Roman" panose="02020603050405020304" pitchFamily="18" charset="0"/>
                          <a:cs typeface="Times New Roman" panose="02020603050405020304" pitchFamily="18" charset="0"/>
                        </a:rPr>
                        <a:t>Frequency, f</a:t>
                      </a:r>
                    </a:p>
                  </a:txBody>
                  <a:tcPr/>
                </a:tc>
                <a:tc>
                  <a:txBody>
                    <a:bodyPr/>
                    <a:lstStyle/>
                    <a:p>
                      <a:pPr algn="ct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7704589"/>
                  </a:ext>
                </a:extLst>
              </a:tr>
            </a:tbl>
          </a:graphicData>
        </a:graphic>
      </p:graphicFrame>
      <p:sp>
        <p:nvSpPr>
          <p:cNvPr id="8" name="TextBox 7">
            <a:extLst>
              <a:ext uri="{FF2B5EF4-FFF2-40B4-BE49-F238E27FC236}">
                <a16:creationId xmlns:a16="http://schemas.microsoft.com/office/drawing/2014/main" id="{75EE62A3-2C95-063D-9E8D-A4E81DB0E878}"/>
              </a:ext>
            </a:extLst>
          </p:cNvPr>
          <p:cNvSpPr txBox="1"/>
          <p:nvPr/>
        </p:nvSpPr>
        <p:spPr>
          <a:xfrm>
            <a:off x="2462016" y="3370255"/>
            <a:ext cx="4626427" cy="300082"/>
          </a:xfrm>
          <a:prstGeom prst="rect">
            <a:avLst/>
          </a:prstGeom>
          <a:noFill/>
        </p:spPr>
        <p:txBody>
          <a:bodyPr wrap="square">
            <a:spAutoFit/>
          </a:bodyPr>
          <a:lstStyle/>
          <a:p>
            <a:pPr defTabSz="685800">
              <a:spcAft>
                <a:spcPts val="600"/>
              </a:spcAft>
            </a:pPr>
            <a:r>
              <a:rPr lang="en-IN" sz="1350" kern="1200">
                <a:solidFill>
                  <a:schemeClr val="tx1"/>
                </a:solidFill>
                <a:latin typeface="+mn-lt"/>
                <a:ea typeface="+mn-ea"/>
                <a:cs typeface="+mn-cs"/>
              </a:rPr>
              <a:t>3         3         6        7       7        10      10       10     11     13     30 </a:t>
            </a:r>
            <a:endParaRPr lang="en-IN"/>
          </a:p>
        </p:txBody>
      </p:sp>
      <p:sp>
        <p:nvSpPr>
          <p:cNvPr id="10" name="TextBox 9">
            <a:extLst>
              <a:ext uri="{FF2B5EF4-FFF2-40B4-BE49-F238E27FC236}">
                <a16:creationId xmlns:a16="http://schemas.microsoft.com/office/drawing/2014/main" id="{BCBC51BE-C050-A2FE-8DDA-30EC1C0C4E10}"/>
              </a:ext>
            </a:extLst>
          </p:cNvPr>
          <p:cNvSpPr txBox="1"/>
          <p:nvPr/>
        </p:nvSpPr>
        <p:spPr>
          <a:xfrm>
            <a:off x="3663394" y="3851553"/>
            <a:ext cx="4626427" cy="300082"/>
          </a:xfrm>
          <a:prstGeom prst="rect">
            <a:avLst/>
          </a:prstGeom>
          <a:noFill/>
        </p:spPr>
        <p:txBody>
          <a:bodyPr wrap="square">
            <a:spAutoFit/>
          </a:bodyPr>
          <a:lstStyle/>
          <a:p>
            <a:pPr defTabSz="685800">
              <a:spcAft>
                <a:spcPts val="600"/>
              </a:spcAft>
            </a:pPr>
            <a:r>
              <a:rPr lang="en-IN" sz="1350" kern="1200" dirty="0">
                <a:solidFill>
                  <a:schemeClr val="tx1"/>
                </a:solidFill>
                <a:latin typeface="Times New Roman" panose="02020603050405020304" pitchFamily="18" charset="0"/>
                <a:ea typeface="+mn-ea"/>
                <a:cs typeface="Times New Roman" panose="02020603050405020304" pitchFamily="18" charset="0"/>
              </a:rPr>
              <a:t>Median = 10 </a:t>
            </a:r>
            <a:endParaRPr lang="en-IN"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3F2D2E08-0619-3B51-0342-BDBDEE04C9B5}"/>
              </a:ext>
            </a:extLst>
          </p:cNvPr>
          <p:cNvCxnSpPr>
            <a:cxnSpLocks/>
          </p:cNvCxnSpPr>
          <p:nvPr/>
        </p:nvCxnSpPr>
        <p:spPr>
          <a:xfrm flipV="1">
            <a:off x="4536446" y="3566368"/>
            <a:ext cx="0" cy="362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C2B22B7-2C63-B63F-2F22-6D765A087F56}"/>
              </a:ext>
            </a:extLst>
          </p:cNvPr>
          <p:cNvSpPr txBox="1"/>
          <p:nvPr/>
        </p:nvSpPr>
        <p:spPr>
          <a:xfrm>
            <a:off x="5103557" y="4317928"/>
            <a:ext cx="4626427" cy="300082"/>
          </a:xfrm>
          <a:prstGeom prst="rect">
            <a:avLst/>
          </a:prstGeom>
          <a:noFill/>
        </p:spPr>
        <p:txBody>
          <a:bodyPr wrap="square">
            <a:spAutoFit/>
          </a:bodyPr>
          <a:lstStyle/>
          <a:p>
            <a:pPr defTabSz="685800">
              <a:spcAft>
                <a:spcPts val="600"/>
              </a:spcAft>
            </a:pPr>
            <a:r>
              <a:rPr lang="en-IN" sz="1350" kern="1200">
                <a:solidFill>
                  <a:schemeClr val="tx1"/>
                </a:solidFill>
                <a:latin typeface="+mn-lt"/>
                <a:ea typeface="+mn-ea"/>
                <a:cs typeface="+mn-cs"/>
              </a:rPr>
              <a:t>3    3    6    7    7    10</a:t>
            </a:r>
            <a:endParaRPr lang="en-IN"/>
          </a:p>
        </p:txBody>
      </p:sp>
      <p:sp>
        <p:nvSpPr>
          <p:cNvPr id="18" name="TextBox 17">
            <a:extLst>
              <a:ext uri="{FF2B5EF4-FFF2-40B4-BE49-F238E27FC236}">
                <a16:creationId xmlns:a16="http://schemas.microsoft.com/office/drawing/2014/main" id="{8762F7F3-246A-FC2C-C855-9DFF420729ED}"/>
              </a:ext>
            </a:extLst>
          </p:cNvPr>
          <p:cNvSpPr txBox="1"/>
          <p:nvPr/>
        </p:nvSpPr>
        <p:spPr>
          <a:xfrm>
            <a:off x="4685686" y="4778183"/>
            <a:ext cx="1156606" cy="300082"/>
          </a:xfrm>
          <a:prstGeom prst="rect">
            <a:avLst/>
          </a:prstGeom>
          <a:noFill/>
        </p:spPr>
        <p:txBody>
          <a:bodyPr wrap="square">
            <a:spAutoFit/>
          </a:bodyPr>
          <a:lstStyle/>
          <a:p>
            <a:pPr defTabSz="685800">
              <a:spcAft>
                <a:spcPts val="600"/>
              </a:spcAft>
            </a:pPr>
            <a:r>
              <a:rPr lang="en-IN" sz="1350" kern="1200">
                <a:solidFill>
                  <a:schemeClr val="tx1"/>
                </a:solidFill>
                <a:latin typeface="Times New Roman" panose="02020603050405020304" pitchFamily="18" charset="0"/>
                <a:ea typeface="+mn-ea"/>
                <a:cs typeface="Times New Roman" panose="02020603050405020304" pitchFamily="18" charset="0"/>
              </a:rPr>
              <a:t>First Quartile</a:t>
            </a:r>
            <a:endParaRPr lang="en-IN">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44AB0D22-FE6B-2E35-CF00-B72B5594C8B5}"/>
              </a:ext>
            </a:extLst>
          </p:cNvPr>
          <p:cNvCxnSpPr>
            <a:cxnSpLocks/>
          </p:cNvCxnSpPr>
          <p:nvPr/>
        </p:nvCxnSpPr>
        <p:spPr>
          <a:xfrm flipV="1">
            <a:off x="5842292" y="4510309"/>
            <a:ext cx="0" cy="362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F772A55-1272-C7AF-07DF-4F2BFD46FCC6}"/>
              </a:ext>
            </a:extLst>
          </p:cNvPr>
          <p:cNvSpPr txBox="1"/>
          <p:nvPr/>
        </p:nvSpPr>
        <p:spPr>
          <a:xfrm>
            <a:off x="6760116" y="4778183"/>
            <a:ext cx="529800" cy="507831"/>
          </a:xfrm>
          <a:prstGeom prst="rect">
            <a:avLst/>
          </a:prstGeom>
          <a:noFill/>
        </p:spPr>
        <p:txBody>
          <a:bodyPr wrap="square">
            <a:spAutoFit/>
          </a:bodyPr>
          <a:lstStyle/>
          <a:p>
            <a:pPr defTabSz="685800">
              <a:spcAft>
                <a:spcPts val="600"/>
              </a:spcAft>
            </a:pPr>
            <a:r>
              <a:rPr lang="en-IN" sz="1350" kern="1200">
                <a:solidFill>
                  <a:schemeClr val="tx1"/>
                </a:solidFill>
                <a:latin typeface="+mn-lt"/>
                <a:ea typeface="+mn-ea"/>
                <a:cs typeface="+mn-cs"/>
              </a:rPr>
              <a:t>= 6.5</a:t>
            </a:r>
            <a:endParaRPr lang="en-IN"/>
          </a:p>
        </p:txBody>
      </p:sp>
      <p:sp>
        <p:nvSpPr>
          <p:cNvPr id="23" name="TextBox 22">
            <a:extLst>
              <a:ext uri="{FF2B5EF4-FFF2-40B4-BE49-F238E27FC236}">
                <a16:creationId xmlns:a16="http://schemas.microsoft.com/office/drawing/2014/main" id="{9F4176F6-B55C-D58E-BDE5-7505DFB1BC27}"/>
              </a:ext>
            </a:extLst>
          </p:cNvPr>
          <p:cNvSpPr txBox="1"/>
          <p:nvPr/>
        </p:nvSpPr>
        <p:spPr>
          <a:xfrm>
            <a:off x="4976702" y="5244557"/>
            <a:ext cx="1992348" cy="300082"/>
          </a:xfrm>
          <a:prstGeom prst="rect">
            <a:avLst/>
          </a:prstGeom>
          <a:noFill/>
        </p:spPr>
        <p:txBody>
          <a:bodyPr wrap="square">
            <a:spAutoFit/>
          </a:bodyPr>
          <a:lstStyle/>
          <a:p>
            <a:pPr defTabSz="685800">
              <a:spcAft>
                <a:spcPts val="600"/>
              </a:spcAft>
            </a:pPr>
            <a:r>
              <a:rPr lang="en-IN" sz="1350" kern="1200">
                <a:solidFill>
                  <a:schemeClr val="tx1"/>
                </a:solidFill>
                <a:latin typeface="+mn-lt"/>
                <a:ea typeface="+mn-ea"/>
                <a:cs typeface="+mn-cs"/>
              </a:rPr>
              <a:t>10    10   10    11    13    30</a:t>
            </a:r>
            <a:endParaRPr lang="en-IN"/>
          </a:p>
        </p:txBody>
      </p:sp>
      <p:sp>
        <p:nvSpPr>
          <p:cNvPr id="25" name="TextBox 24">
            <a:extLst>
              <a:ext uri="{FF2B5EF4-FFF2-40B4-BE49-F238E27FC236}">
                <a16:creationId xmlns:a16="http://schemas.microsoft.com/office/drawing/2014/main" id="{AF4AE311-6871-66C7-342C-AFD2F0E59EF1}"/>
              </a:ext>
            </a:extLst>
          </p:cNvPr>
          <p:cNvSpPr txBox="1"/>
          <p:nvPr/>
        </p:nvSpPr>
        <p:spPr>
          <a:xfrm>
            <a:off x="4846118" y="5896666"/>
            <a:ext cx="2839283" cy="300082"/>
          </a:xfrm>
          <a:prstGeom prst="rect">
            <a:avLst/>
          </a:prstGeom>
          <a:noFill/>
        </p:spPr>
        <p:txBody>
          <a:bodyPr wrap="square">
            <a:spAutoFit/>
          </a:bodyPr>
          <a:lstStyle/>
          <a:p>
            <a:pPr defTabSz="685800">
              <a:spcAft>
                <a:spcPts val="600"/>
              </a:spcAft>
            </a:pPr>
            <a:r>
              <a:rPr lang="en-IN" sz="1350" kern="1200" dirty="0">
                <a:solidFill>
                  <a:schemeClr val="tx1"/>
                </a:solidFill>
                <a:latin typeface="Times New Roman" panose="02020603050405020304" pitchFamily="18" charset="0"/>
                <a:ea typeface="+mn-ea"/>
                <a:cs typeface="Times New Roman" panose="02020603050405020304" pitchFamily="18" charset="0"/>
              </a:rPr>
              <a:t>Third Quartile                          = 10.5 </a:t>
            </a:r>
            <a:endParaRPr lang="en-IN" dirty="0">
              <a:latin typeface="Times New Roman" panose="02020603050405020304" pitchFamily="18"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83C95426-C74B-3441-9707-3758A1243D88}"/>
              </a:ext>
            </a:extLst>
          </p:cNvPr>
          <p:cNvCxnSpPr>
            <a:cxnSpLocks/>
          </p:cNvCxnSpPr>
          <p:nvPr/>
        </p:nvCxnSpPr>
        <p:spPr>
          <a:xfrm flipV="1">
            <a:off x="5913181" y="5534231"/>
            <a:ext cx="0" cy="362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2721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74686F-7736-0B6B-6C21-5F4FEF0D481E}"/>
              </a:ext>
            </a:extLst>
          </p:cNvPr>
          <p:cNvSpPr txBox="1"/>
          <p:nvPr/>
        </p:nvSpPr>
        <p:spPr>
          <a:xfrm>
            <a:off x="4706615" y="62180"/>
            <a:ext cx="1809135"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Quartiles</a:t>
            </a:r>
            <a:r>
              <a:rPr lang="en-IN" sz="3200"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19C7BB57-222F-B35A-57F2-2F1BF9957D69}"/>
              </a:ext>
            </a:extLst>
          </p:cNvPr>
          <p:cNvSpPr txBox="1"/>
          <p:nvPr/>
        </p:nvSpPr>
        <p:spPr>
          <a:xfrm>
            <a:off x="226142" y="1261835"/>
            <a:ext cx="11965858"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Quartiles</a:t>
            </a:r>
            <a:r>
              <a:rPr lang="en-US" sz="2400" dirty="0">
                <a:latin typeface="Times New Roman" panose="02020603050405020304" pitchFamily="18" charset="0"/>
                <a:cs typeface="Times New Roman" panose="02020603050405020304" pitchFamily="18" charset="0"/>
              </a:rPr>
              <a:t>: Division of a dataset into four equal parts. For n data points, the quartile boundaries are determined by the following formulas:</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88DBE35-B94D-A177-D735-4FA1716132CD}"/>
              </a:ext>
            </a:extLst>
          </p:cNvPr>
          <p:cNvSpPr txBox="1"/>
          <p:nvPr/>
        </p:nvSpPr>
        <p:spPr>
          <a:xfrm>
            <a:off x="261108" y="2513215"/>
            <a:ext cx="4866968"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Lower quartile (25th percentile, Q1) = </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52ABFBD-1061-7A4E-C060-B3CBA60CE1B4}"/>
              </a:ext>
            </a:extLst>
          </p:cNvPr>
          <p:cNvSpPr txBox="1"/>
          <p:nvPr/>
        </p:nvSpPr>
        <p:spPr>
          <a:xfrm>
            <a:off x="5272547" y="2282382"/>
            <a:ext cx="1059427" cy="369332"/>
          </a:xfrm>
          <a:prstGeom prst="rect">
            <a:avLst/>
          </a:prstGeom>
          <a:noFill/>
        </p:spPr>
        <p:txBody>
          <a:bodyPr wrap="square">
            <a:spAutoFit/>
          </a:bodyPr>
          <a:lstStyle/>
          <a:p>
            <a:r>
              <a:rPr lang="en-US" dirty="0"/>
              <a:t> 1∗(𝑛−1)</a:t>
            </a:r>
            <a:endParaRPr lang="en-IN" dirty="0"/>
          </a:p>
        </p:txBody>
      </p:sp>
      <p:cxnSp>
        <p:nvCxnSpPr>
          <p:cNvPr id="13" name="Straight Connector 12">
            <a:extLst>
              <a:ext uri="{FF2B5EF4-FFF2-40B4-BE49-F238E27FC236}">
                <a16:creationId xmlns:a16="http://schemas.microsoft.com/office/drawing/2014/main" id="{57EAC732-6BB8-3EFA-0F62-6C6367063D59}"/>
              </a:ext>
            </a:extLst>
          </p:cNvPr>
          <p:cNvCxnSpPr>
            <a:cxnSpLocks/>
          </p:cNvCxnSpPr>
          <p:nvPr/>
        </p:nvCxnSpPr>
        <p:spPr>
          <a:xfrm>
            <a:off x="5466734" y="2762865"/>
            <a:ext cx="663678" cy="0"/>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5DD229B3-E99F-1075-68BA-15DE90AAFB99}"/>
              </a:ext>
            </a:extLst>
          </p:cNvPr>
          <p:cNvSpPr txBox="1"/>
          <p:nvPr/>
        </p:nvSpPr>
        <p:spPr>
          <a:xfrm>
            <a:off x="5671982" y="2762865"/>
            <a:ext cx="253181" cy="369332"/>
          </a:xfrm>
          <a:prstGeom prst="rect">
            <a:avLst/>
          </a:prstGeom>
          <a:noFill/>
        </p:spPr>
        <p:txBody>
          <a:bodyPr wrap="square">
            <a:spAutoFit/>
          </a:bodyPr>
          <a:lstStyle/>
          <a:p>
            <a:r>
              <a:rPr lang="en-IN" dirty="0"/>
              <a:t>4</a:t>
            </a:r>
          </a:p>
        </p:txBody>
      </p:sp>
      <p:sp>
        <p:nvSpPr>
          <p:cNvPr id="18" name="TextBox 17">
            <a:extLst>
              <a:ext uri="{FF2B5EF4-FFF2-40B4-BE49-F238E27FC236}">
                <a16:creationId xmlns:a16="http://schemas.microsoft.com/office/drawing/2014/main" id="{5C479311-1E0B-83ED-E0BA-93B98D560E01}"/>
              </a:ext>
            </a:extLst>
          </p:cNvPr>
          <p:cNvSpPr txBox="1"/>
          <p:nvPr/>
        </p:nvSpPr>
        <p:spPr>
          <a:xfrm>
            <a:off x="6318451" y="2513215"/>
            <a:ext cx="607142" cy="369332"/>
          </a:xfrm>
          <a:prstGeom prst="rect">
            <a:avLst/>
          </a:prstGeom>
          <a:noFill/>
        </p:spPr>
        <p:txBody>
          <a:bodyPr wrap="square">
            <a:spAutoFit/>
          </a:bodyPr>
          <a:lstStyle/>
          <a:p>
            <a:r>
              <a:rPr lang="en-IN" dirty="0"/>
              <a:t>+ 1</a:t>
            </a:r>
          </a:p>
        </p:txBody>
      </p:sp>
      <p:sp>
        <p:nvSpPr>
          <p:cNvPr id="19" name="Arc 18">
            <a:extLst>
              <a:ext uri="{FF2B5EF4-FFF2-40B4-BE49-F238E27FC236}">
                <a16:creationId xmlns:a16="http://schemas.microsoft.com/office/drawing/2014/main" id="{770EEF53-6F2A-0C2E-166F-0AFB228ECC48}"/>
              </a:ext>
            </a:extLst>
          </p:cNvPr>
          <p:cNvSpPr/>
          <p:nvPr/>
        </p:nvSpPr>
        <p:spPr>
          <a:xfrm rot="2681625">
            <a:off x="6349417" y="2438709"/>
            <a:ext cx="559960" cy="614971"/>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2" name="Arc 21">
            <a:extLst>
              <a:ext uri="{FF2B5EF4-FFF2-40B4-BE49-F238E27FC236}">
                <a16:creationId xmlns:a16="http://schemas.microsoft.com/office/drawing/2014/main" id="{79597794-B4A4-C7A1-EA3C-E42362D7B7BA}"/>
              </a:ext>
            </a:extLst>
          </p:cNvPr>
          <p:cNvSpPr/>
          <p:nvPr/>
        </p:nvSpPr>
        <p:spPr>
          <a:xfrm rot="13409855">
            <a:off x="5185274" y="2409481"/>
            <a:ext cx="559960" cy="614971"/>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4" name="TextBox 23">
            <a:extLst>
              <a:ext uri="{FF2B5EF4-FFF2-40B4-BE49-F238E27FC236}">
                <a16:creationId xmlns:a16="http://schemas.microsoft.com/office/drawing/2014/main" id="{39289BE1-1BC4-86C4-E35E-32784B0469E1}"/>
              </a:ext>
            </a:extLst>
          </p:cNvPr>
          <p:cNvSpPr txBox="1"/>
          <p:nvPr/>
        </p:nvSpPr>
        <p:spPr>
          <a:xfrm>
            <a:off x="279542" y="3373711"/>
            <a:ext cx="3663193"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Middle quartile = Median =</a:t>
            </a:r>
          </a:p>
        </p:txBody>
      </p:sp>
      <p:sp>
        <p:nvSpPr>
          <p:cNvPr id="25" name="Arc 24">
            <a:extLst>
              <a:ext uri="{FF2B5EF4-FFF2-40B4-BE49-F238E27FC236}">
                <a16:creationId xmlns:a16="http://schemas.microsoft.com/office/drawing/2014/main" id="{539999B5-8667-2184-B586-A5CA0E90E9EC}"/>
              </a:ext>
            </a:extLst>
          </p:cNvPr>
          <p:cNvSpPr/>
          <p:nvPr/>
        </p:nvSpPr>
        <p:spPr>
          <a:xfrm rot="13409855">
            <a:off x="3951326" y="3285348"/>
            <a:ext cx="559960" cy="614971"/>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86894A68-C73D-7CC1-C1BA-51B00CEB7555}"/>
              </a:ext>
            </a:extLst>
          </p:cNvPr>
          <p:cNvSpPr txBox="1"/>
          <p:nvPr/>
        </p:nvSpPr>
        <p:spPr>
          <a:xfrm>
            <a:off x="4092676" y="3116602"/>
            <a:ext cx="1035399" cy="369332"/>
          </a:xfrm>
          <a:prstGeom prst="rect">
            <a:avLst/>
          </a:prstGeom>
          <a:noFill/>
        </p:spPr>
        <p:txBody>
          <a:bodyPr wrap="square">
            <a:spAutoFit/>
          </a:bodyPr>
          <a:lstStyle/>
          <a:p>
            <a:r>
              <a:rPr lang="en-US" dirty="0"/>
              <a:t> 2∗(𝑛−1)</a:t>
            </a:r>
            <a:endParaRPr lang="en-IN" dirty="0"/>
          </a:p>
        </p:txBody>
      </p:sp>
      <p:cxnSp>
        <p:nvCxnSpPr>
          <p:cNvPr id="28" name="Straight Connector 27">
            <a:extLst>
              <a:ext uri="{FF2B5EF4-FFF2-40B4-BE49-F238E27FC236}">
                <a16:creationId xmlns:a16="http://schemas.microsoft.com/office/drawing/2014/main" id="{FEB65E61-C928-DB5C-C68A-B42E2C8D31DC}"/>
              </a:ext>
            </a:extLst>
          </p:cNvPr>
          <p:cNvCxnSpPr>
            <a:cxnSpLocks/>
          </p:cNvCxnSpPr>
          <p:nvPr/>
        </p:nvCxnSpPr>
        <p:spPr>
          <a:xfrm>
            <a:off x="4242618" y="3485934"/>
            <a:ext cx="663678"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FFA9EBBF-9DFD-D7FE-B257-8C42F254045E}"/>
              </a:ext>
            </a:extLst>
          </p:cNvPr>
          <p:cNvSpPr txBox="1"/>
          <p:nvPr/>
        </p:nvSpPr>
        <p:spPr>
          <a:xfrm>
            <a:off x="4447866" y="3466044"/>
            <a:ext cx="253181" cy="369332"/>
          </a:xfrm>
          <a:prstGeom prst="rect">
            <a:avLst/>
          </a:prstGeom>
          <a:noFill/>
        </p:spPr>
        <p:txBody>
          <a:bodyPr wrap="square">
            <a:spAutoFit/>
          </a:bodyPr>
          <a:lstStyle/>
          <a:p>
            <a:r>
              <a:rPr lang="en-IN" dirty="0"/>
              <a:t>4</a:t>
            </a:r>
          </a:p>
        </p:txBody>
      </p:sp>
      <p:sp>
        <p:nvSpPr>
          <p:cNvPr id="30" name="TextBox 29">
            <a:extLst>
              <a:ext uri="{FF2B5EF4-FFF2-40B4-BE49-F238E27FC236}">
                <a16:creationId xmlns:a16="http://schemas.microsoft.com/office/drawing/2014/main" id="{8F21F5E0-E324-2FD4-081B-D2F13B996300}"/>
              </a:ext>
            </a:extLst>
          </p:cNvPr>
          <p:cNvSpPr txBox="1"/>
          <p:nvPr/>
        </p:nvSpPr>
        <p:spPr>
          <a:xfrm>
            <a:off x="4986376" y="3333274"/>
            <a:ext cx="607142" cy="369332"/>
          </a:xfrm>
          <a:prstGeom prst="rect">
            <a:avLst/>
          </a:prstGeom>
          <a:noFill/>
        </p:spPr>
        <p:txBody>
          <a:bodyPr wrap="square">
            <a:spAutoFit/>
          </a:bodyPr>
          <a:lstStyle/>
          <a:p>
            <a:r>
              <a:rPr lang="en-IN" dirty="0"/>
              <a:t>+ 1</a:t>
            </a:r>
          </a:p>
        </p:txBody>
      </p:sp>
      <p:sp>
        <p:nvSpPr>
          <p:cNvPr id="31" name="Arc 30">
            <a:extLst>
              <a:ext uri="{FF2B5EF4-FFF2-40B4-BE49-F238E27FC236}">
                <a16:creationId xmlns:a16="http://schemas.microsoft.com/office/drawing/2014/main" id="{F5EBCF2C-6F99-2771-551E-EF315F276027}"/>
              </a:ext>
            </a:extLst>
          </p:cNvPr>
          <p:cNvSpPr/>
          <p:nvPr/>
        </p:nvSpPr>
        <p:spPr>
          <a:xfrm rot="2681625">
            <a:off x="5024713" y="3265810"/>
            <a:ext cx="559960" cy="614971"/>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33" name="TextBox 32">
            <a:extLst>
              <a:ext uri="{FF2B5EF4-FFF2-40B4-BE49-F238E27FC236}">
                <a16:creationId xmlns:a16="http://schemas.microsoft.com/office/drawing/2014/main" id="{130FDC9D-9071-0DFC-F803-8580CD76E4F4}"/>
              </a:ext>
            </a:extLst>
          </p:cNvPr>
          <p:cNvSpPr txBox="1"/>
          <p:nvPr/>
        </p:nvSpPr>
        <p:spPr>
          <a:xfrm>
            <a:off x="5611183" y="3367914"/>
            <a:ext cx="537640" cy="369332"/>
          </a:xfrm>
          <a:prstGeom prst="rect">
            <a:avLst/>
          </a:prstGeom>
          <a:noFill/>
        </p:spPr>
        <p:txBody>
          <a:bodyPr wrap="square">
            <a:spAutoFit/>
          </a:bodyPr>
          <a:lstStyle/>
          <a:p>
            <a:r>
              <a:rPr lang="en-IN" dirty="0"/>
              <a:t>th </a:t>
            </a:r>
          </a:p>
        </p:txBody>
      </p:sp>
      <p:sp>
        <p:nvSpPr>
          <p:cNvPr id="35" name="TextBox 34">
            <a:extLst>
              <a:ext uri="{FF2B5EF4-FFF2-40B4-BE49-F238E27FC236}">
                <a16:creationId xmlns:a16="http://schemas.microsoft.com/office/drawing/2014/main" id="{E72E50BD-B0CB-95C7-2635-8D1BC3691DC3}"/>
              </a:ext>
            </a:extLst>
          </p:cNvPr>
          <p:cNvSpPr txBox="1"/>
          <p:nvPr/>
        </p:nvSpPr>
        <p:spPr>
          <a:xfrm>
            <a:off x="5963331" y="3367914"/>
            <a:ext cx="351968" cy="369332"/>
          </a:xfrm>
          <a:prstGeom prst="rect">
            <a:avLst/>
          </a:prstGeom>
          <a:noFill/>
        </p:spPr>
        <p:txBody>
          <a:bodyPr wrap="square">
            <a:spAutoFit/>
          </a:bodyPr>
          <a:lstStyle/>
          <a:p>
            <a:r>
              <a:rPr lang="en-IN" dirty="0"/>
              <a:t>=</a:t>
            </a:r>
          </a:p>
        </p:txBody>
      </p:sp>
      <p:sp>
        <p:nvSpPr>
          <p:cNvPr id="37" name="TextBox 36">
            <a:extLst>
              <a:ext uri="{FF2B5EF4-FFF2-40B4-BE49-F238E27FC236}">
                <a16:creationId xmlns:a16="http://schemas.microsoft.com/office/drawing/2014/main" id="{5D9A15F6-572E-6EED-45CE-FB7B7BD19FF1}"/>
              </a:ext>
            </a:extLst>
          </p:cNvPr>
          <p:cNvSpPr txBox="1"/>
          <p:nvPr/>
        </p:nvSpPr>
        <p:spPr>
          <a:xfrm>
            <a:off x="6315299" y="3088767"/>
            <a:ext cx="729389" cy="369332"/>
          </a:xfrm>
          <a:prstGeom prst="rect">
            <a:avLst/>
          </a:prstGeom>
          <a:noFill/>
        </p:spPr>
        <p:txBody>
          <a:bodyPr wrap="square">
            <a:spAutoFit/>
          </a:bodyPr>
          <a:lstStyle/>
          <a:p>
            <a:r>
              <a:rPr lang="en-IN" dirty="0"/>
              <a:t>(𝑛+1)</a:t>
            </a:r>
          </a:p>
        </p:txBody>
      </p:sp>
      <p:cxnSp>
        <p:nvCxnSpPr>
          <p:cNvPr id="38" name="Straight Connector 37">
            <a:extLst>
              <a:ext uri="{FF2B5EF4-FFF2-40B4-BE49-F238E27FC236}">
                <a16:creationId xmlns:a16="http://schemas.microsoft.com/office/drawing/2014/main" id="{83788A49-806C-F6D7-C8AF-47DECA9C7B7F}"/>
              </a:ext>
            </a:extLst>
          </p:cNvPr>
          <p:cNvCxnSpPr>
            <a:cxnSpLocks/>
          </p:cNvCxnSpPr>
          <p:nvPr/>
        </p:nvCxnSpPr>
        <p:spPr>
          <a:xfrm>
            <a:off x="6315299" y="3485934"/>
            <a:ext cx="663678" cy="0"/>
          </a:xfrm>
          <a:prstGeom prst="line">
            <a:avLst/>
          </a:prstGeom>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0FE7E37D-607C-54EB-74A4-8115CF864E17}"/>
              </a:ext>
            </a:extLst>
          </p:cNvPr>
          <p:cNvSpPr txBox="1"/>
          <p:nvPr/>
        </p:nvSpPr>
        <p:spPr>
          <a:xfrm>
            <a:off x="6481775" y="3455953"/>
            <a:ext cx="388829" cy="369332"/>
          </a:xfrm>
          <a:prstGeom prst="rect">
            <a:avLst/>
          </a:prstGeom>
          <a:noFill/>
        </p:spPr>
        <p:txBody>
          <a:bodyPr wrap="square">
            <a:spAutoFit/>
          </a:bodyPr>
          <a:lstStyle/>
          <a:p>
            <a:r>
              <a:rPr lang="en-IN" dirty="0"/>
              <a:t>2</a:t>
            </a:r>
          </a:p>
        </p:txBody>
      </p:sp>
      <p:sp>
        <p:nvSpPr>
          <p:cNvPr id="42" name="TextBox 41">
            <a:extLst>
              <a:ext uri="{FF2B5EF4-FFF2-40B4-BE49-F238E27FC236}">
                <a16:creationId xmlns:a16="http://schemas.microsoft.com/office/drawing/2014/main" id="{74926540-B778-A6E7-AC87-7E6AF2D86046}"/>
              </a:ext>
            </a:extLst>
          </p:cNvPr>
          <p:cNvSpPr txBox="1"/>
          <p:nvPr/>
        </p:nvSpPr>
        <p:spPr>
          <a:xfrm>
            <a:off x="7016749" y="3333274"/>
            <a:ext cx="388829" cy="369332"/>
          </a:xfrm>
          <a:prstGeom prst="rect">
            <a:avLst/>
          </a:prstGeom>
          <a:noFill/>
        </p:spPr>
        <p:txBody>
          <a:bodyPr wrap="square">
            <a:spAutoFit/>
          </a:bodyPr>
          <a:lstStyle/>
          <a:p>
            <a:r>
              <a:rPr lang="en-IN" dirty="0"/>
              <a:t>th </a:t>
            </a:r>
          </a:p>
        </p:txBody>
      </p:sp>
      <p:sp>
        <p:nvSpPr>
          <p:cNvPr id="43" name="TextBox 42">
            <a:extLst>
              <a:ext uri="{FF2B5EF4-FFF2-40B4-BE49-F238E27FC236}">
                <a16:creationId xmlns:a16="http://schemas.microsoft.com/office/drawing/2014/main" id="{63A27FD0-7C10-E31E-B584-FE8123B71ED4}"/>
              </a:ext>
            </a:extLst>
          </p:cNvPr>
          <p:cNvSpPr txBox="1"/>
          <p:nvPr/>
        </p:nvSpPr>
        <p:spPr>
          <a:xfrm>
            <a:off x="6932827" y="2543112"/>
            <a:ext cx="388829" cy="369332"/>
          </a:xfrm>
          <a:prstGeom prst="rect">
            <a:avLst/>
          </a:prstGeom>
          <a:noFill/>
        </p:spPr>
        <p:txBody>
          <a:bodyPr wrap="square">
            <a:spAutoFit/>
          </a:bodyPr>
          <a:lstStyle/>
          <a:p>
            <a:r>
              <a:rPr lang="en-IN" dirty="0"/>
              <a:t>th </a:t>
            </a:r>
          </a:p>
        </p:txBody>
      </p:sp>
      <p:sp>
        <p:nvSpPr>
          <p:cNvPr id="45" name="TextBox 44">
            <a:extLst>
              <a:ext uri="{FF2B5EF4-FFF2-40B4-BE49-F238E27FC236}">
                <a16:creationId xmlns:a16="http://schemas.microsoft.com/office/drawing/2014/main" id="{16091B1C-807A-EBD2-9A7E-C6286BA4BEC0}"/>
              </a:ext>
            </a:extLst>
          </p:cNvPr>
          <p:cNvSpPr txBox="1"/>
          <p:nvPr/>
        </p:nvSpPr>
        <p:spPr>
          <a:xfrm>
            <a:off x="261107" y="4520329"/>
            <a:ext cx="4866967"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Upper quartile (75th percentile, Q3) =</a:t>
            </a:r>
          </a:p>
        </p:txBody>
      </p:sp>
      <p:sp>
        <p:nvSpPr>
          <p:cNvPr id="48" name="TextBox 47">
            <a:extLst>
              <a:ext uri="{FF2B5EF4-FFF2-40B4-BE49-F238E27FC236}">
                <a16:creationId xmlns:a16="http://schemas.microsoft.com/office/drawing/2014/main" id="{F01B338D-2DE0-E2D6-0F2B-2B9EB85469E1}"/>
              </a:ext>
            </a:extLst>
          </p:cNvPr>
          <p:cNvSpPr txBox="1"/>
          <p:nvPr/>
        </p:nvSpPr>
        <p:spPr>
          <a:xfrm>
            <a:off x="5407463" y="4268780"/>
            <a:ext cx="1035399" cy="369332"/>
          </a:xfrm>
          <a:prstGeom prst="rect">
            <a:avLst/>
          </a:prstGeom>
          <a:noFill/>
        </p:spPr>
        <p:txBody>
          <a:bodyPr wrap="square">
            <a:spAutoFit/>
          </a:bodyPr>
          <a:lstStyle/>
          <a:p>
            <a:r>
              <a:rPr lang="en-US" dirty="0"/>
              <a:t> 3∗(𝑛−1)</a:t>
            </a:r>
            <a:endParaRPr lang="en-IN" dirty="0"/>
          </a:p>
        </p:txBody>
      </p:sp>
      <p:cxnSp>
        <p:nvCxnSpPr>
          <p:cNvPr id="49" name="Straight Connector 48">
            <a:extLst>
              <a:ext uri="{FF2B5EF4-FFF2-40B4-BE49-F238E27FC236}">
                <a16:creationId xmlns:a16="http://schemas.microsoft.com/office/drawing/2014/main" id="{6EF2E5A2-1A86-FD1A-312E-8FD8FB66617F}"/>
              </a:ext>
            </a:extLst>
          </p:cNvPr>
          <p:cNvCxnSpPr>
            <a:cxnSpLocks/>
          </p:cNvCxnSpPr>
          <p:nvPr/>
        </p:nvCxnSpPr>
        <p:spPr>
          <a:xfrm>
            <a:off x="5550428" y="4741727"/>
            <a:ext cx="663678"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44A2BC1E-942A-0282-2669-B830F63CBCE5}"/>
              </a:ext>
            </a:extLst>
          </p:cNvPr>
          <p:cNvSpPr txBox="1"/>
          <p:nvPr/>
        </p:nvSpPr>
        <p:spPr>
          <a:xfrm>
            <a:off x="5753412" y="4704995"/>
            <a:ext cx="253181" cy="369332"/>
          </a:xfrm>
          <a:prstGeom prst="rect">
            <a:avLst/>
          </a:prstGeom>
          <a:noFill/>
        </p:spPr>
        <p:txBody>
          <a:bodyPr wrap="square">
            <a:spAutoFit/>
          </a:bodyPr>
          <a:lstStyle/>
          <a:p>
            <a:r>
              <a:rPr lang="en-IN" dirty="0"/>
              <a:t>4</a:t>
            </a:r>
          </a:p>
        </p:txBody>
      </p:sp>
      <p:sp>
        <p:nvSpPr>
          <p:cNvPr id="51" name="TextBox 50">
            <a:extLst>
              <a:ext uri="{FF2B5EF4-FFF2-40B4-BE49-F238E27FC236}">
                <a16:creationId xmlns:a16="http://schemas.microsoft.com/office/drawing/2014/main" id="{8EDB05DC-3286-2980-1756-51E0DBABE5A5}"/>
              </a:ext>
            </a:extLst>
          </p:cNvPr>
          <p:cNvSpPr txBox="1"/>
          <p:nvPr/>
        </p:nvSpPr>
        <p:spPr>
          <a:xfrm>
            <a:off x="6342275" y="4557061"/>
            <a:ext cx="607142" cy="369332"/>
          </a:xfrm>
          <a:prstGeom prst="rect">
            <a:avLst/>
          </a:prstGeom>
          <a:noFill/>
        </p:spPr>
        <p:txBody>
          <a:bodyPr wrap="square">
            <a:spAutoFit/>
          </a:bodyPr>
          <a:lstStyle/>
          <a:p>
            <a:r>
              <a:rPr lang="en-IN" dirty="0"/>
              <a:t>+ 1</a:t>
            </a:r>
          </a:p>
        </p:txBody>
      </p:sp>
      <p:sp>
        <p:nvSpPr>
          <p:cNvPr id="52" name="Arc 51">
            <a:extLst>
              <a:ext uri="{FF2B5EF4-FFF2-40B4-BE49-F238E27FC236}">
                <a16:creationId xmlns:a16="http://schemas.microsoft.com/office/drawing/2014/main" id="{339E3BBF-CDFA-9157-9B47-7A5DABC42A87}"/>
              </a:ext>
            </a:extLst>
          </p:cNvPr>
          <p:cNvSpPr/>
          <p:nvPr/>
        </p:nvSpPr>
        <p:spPr>
          <a:xfrm rot="2681625">
            <a:off x="6467285" y="4434242"/>
            <a:ext cx="559960" cy="614971"/>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53" name="Arc 52">
            <a:extLst>
              <a:ext uri="{FF2B5EF4-FFF2-40B4-BE49-F238E27FC236}">
                <a16:creationId xmlns:a16="http://schemas.microsoft.com/office/drawing/2014/main" id="{A77D3BF6-6868-B01F-1734-B8A61854482E}"/>
              </a:ext>
            </a:extLst>
          </p:cNvPr>
          <p:cNvSpPr/>
          <p:nvPr/>
        </p:nvSpPr>
        <p:spPr>
          <a:xfrm rot="13409855">
            <a:off x="5160762" y="4415936"/>
            <a:ext cx="559960" cy="614971"/>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54" name="TextBox 53">
            <a:extLst>
              <a:ext uri="{FF2B5EF4-FFF2-40B4-BE49-F238E27FC236}">
                <a16:creationId xmlns:a16="http://schemas.microsoft.com/office/drawing/2014/main" id="{5B1F1539-BD5F-2924-6744-3E155A96AE47}"/>
              </a:ext>
            </a:extLst>
          </p:cNvPr>
          <p:cNvSpPr txBox="1"/>
          <p:nvPr/>
        </p:nvSpPr>
        <p:spPr>
          <a:xfrm>
            <a:off x="7065602" y="4515811"/>
            <a:ext cx="388829" cy="369332"/>
          </a:xfrm>
          <a:prstGeom prst="rect">
            <a:avLst/>
          </a:prstGeom>
          <a:noFill/>
        </p:spPr>
        <p:txBody>
          <a:bodyPr wrap="square">
            <a:spAutoFit/>
          </a:bodyPr>
          <a:lstStyle/>
          <a:p>
            <a:r>
              <a:rPr lang="en-IN" dirty="0"/>
              <a:t>th </a:t>
            </a:r>
          </a:p>
        </p:txBody>
      </p:sp>
      <p:sp>
        <p:nvSpPr>
          <p:cNvPr id="56" name="TextBox 55">
            <a:extLst>
              <a:ext uri="{FF2B5EF4-FFF2-40B4-BE49-F238E27FC236}">
                <a16:creationId xmlns:a16="http://schemas.microsoft.com/office/drawing/2014/main" id="{BE1A259D-B081-A080-D803-216DC31C33E7}"/>
              </a:ext>
            </a:extLst>
          </p:cNvPr>
          <p:cNvSpPr txBox="1"/>
          <p:nvPr/>
        </p:nvSpPr>
        <p:spPr>
          <a:xfrm>
            <a:off x="278627" y="5678080"/>
            <a:ext cx="7042114"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Interquartile range, IQR = Q3-Q1 (central 50% of data)</a:t>
            </a:r>
            <a:endParaRPr lang="en-IN" sz="2400" dirty="0">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39DB1B7C-6349-0202-F76B-B0240C4F2D73}"/>
              </a:ext>
            </a:extLst>
          </p:cNvPr>
          <p:cNvCxnSpPr>
            <a:cxnSpLocks/>
          </p:cNvCxnSpPr>
          <p:nvPr/>
        </p:nvCxnSpPr>
        <p:spPr>
          <a:xfrm flipV="1">
            <a:off x="279542" y="811555"/>
            <a:ext cx="11686316" cy="123806"/>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229336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29D5B-F12D-E9E1-F73C-95DCAB9F295E}"/>
              </a:ext>
            </a:extLst>
          </p:cNvPr>
          <p:cNvSpPr txBox="1"/>
          <p:nvPr/>
        </p:nvSpPr>
        <p:spPr>
          <a:xfrm>
            <a:off x="2642648" y="914400"/>
            <a:ext cx="1972608" cy="568745"/>
          </a:xfrm>
          <a:prstGeom prst="rect">
            <a:avLst/>
          </a:prstGeom>
          <a:noFill/>
        </p:spPr>
        <p:txBody>
          <a:bodyPr wrap="square">
            <a:spAutoFit/>
          </a:bodyPr>
          <a:lstStyle/>
          <a:p>
            <a:pPr defTabSz="786384">
              <a:spcAft>
                <a:spcPts val="600"/>
              </a:spcAft>
            </a:pPr>
            <a:r>
              <a:rPr lang="en-IN" sz="3096" kern="1200">
                <a:solidFill>
                  <a:schemeClr val="tx1"/>
                </a:solidFill>
                <a:latin typeface="Times New Roman" panose="02020603050405020304" pitchFamily="18" charset="0"/>
                <a:ea typeface="+mn-ea"/>
                <a:cs typeface="Times New Roman" panose="02020603050405020304" pitchFamily="18" charset="0"/>
              </a:rPr>
              <a:t>Percentiles </a:t>
            </a:r>
            <a:endParaRPr lang="en-IN" sz="36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C3FB9C5-C0C0-1925-23C2-E7FA938915A0}"/>
              </a:ext>
            </a:extLst>
          </p:cNvPr>
          <p:cNvSpPr txBox="1"/>
          <p:nvPr/>
        </p:nvSpPr>
        <p:spPr>
          <a:xfrm>
            <a:off x="2642648" y="1879538"/>
            <a:ext cx="6188740" cy="462884"/>
          </a:xfrm>
          <a:prstGeom prst="rect">
            <a:avLst/>
          </a:prstGeom>
          <a:noFill/>
        </p:spPr>
        <p:txBody>
          <a:bodyPr wrap="square">
            <a:spAutoFit/>
          </a:bodyPr>
          <a:lstStyle/>
          <a:p>
            <a:pPr defTabSz="786384">
              <a:spcAft>
                <a:spcPts val="600"/>
              </a:spcAft>
            </a:pPr>
            <a:r>
              <a:rPr lang="en-US" sz="2408" kern="1200">
                <a:solidFill>
                  <a:schemeClr val="tx1"/>
                </a:solidFill>
                <a:latin typeface="Times New Roman" panose="02020603050405020304" pitchFamily="18" charset="0"/>
                <a:ea typeface="+mn-ea"/>
                <a:cs typeface="Times New Roman" panose="02020603050405020304" pitchFamily="18" charset="0"/>
              </a:rPr>
              <a:t>Percentile: divide the data set into 100 regions</a:t>
            </a:r>
            <a:endParaRPr lang="en-IN" sz="28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E92B173-5DB9-A800-FB7F-01DAA168DE17}"/>
              </a:ext>
            </a:extLst>
          </p:cNvPr>
          <p:cNvSpPr txBox="1"/>
          <p:nvPr/>
        </p:nvSpPr>
        <p:spPr>
          <a:xfrm>
            <a:off x="2484914" y="2579663"/>
            <a:ext cx="2325063" cy="462884"/>
          </a:xfrm>
          <a:prstGeom prst="rect">
            <a:avLst/>
          </a:prstGeom>
          <a:noFill/>
        </p:spPr>
        <p:txBody>
          <a:bodyPr wrap="square">
            <a:spAutoFit/>
          </a:bodyPr>
          <a:lstStyle/>
          <a:p>
            <a:pPr defTabSz="786384">
              <a:spcAft>
                <a:spcPts val="600"/>
              </a:spcAft>
            </a:pPr>
            <a:r>
              <a:rPr lang="en-IN" sz="2408" kern="1200" dirty="0">
                <a:solidFill>
                  <a:schemeClr val="tx1"/>
                </a:solidFill>
                <a:latin typeface="Times New Roman" panose="02020603050405020304" pitchFamily="18" charset="0"/>
                <a:ea typeface="+mn-ea"/>
                <a:cs typeface="Times New Roman" panose="02020603050405020304" pitchFamily="18" charset="0"/>
              </a:rPr>
              <a:t>P th percentile =</a:t>
            </a:r>
            <a:endParaRPr lang="en-IN" sz="2800" dirty="0">
              <a:latin typeface="Times New Roman" panose="02020603050405020304" pitchFamily="18" charset="0"/>
              <a:cs typeface="Times New Roman" panose="02020603050405020304" pitchFamily="18" charset="0"/>
            </a:endParaRPr>
          </a:p>
        </p:txBody>
      </p:sp>
      <p:sp>
        <p:nvSpPr>
          <p:cNvPr id="8" name="Arc 7">
            <a:extLst>
              <a:ext uri="{FF2B5EF4-FFF2-40B4-BE49-F238E27FC236}">
                <a16:creationId xmlns:a16="http://schemas.microsoft.com/office/drawing/2014/main" id="{081DA485-007A-B1BA-8CCE-251A37803325}"/>
              </a:ext>
            </a:extLst>
          </p:cNvPr>
          <p:cNvSpPr/>
          <p:nvPr/>
        </p:nvSpPr>
        <p:spPr>
          <a:xfrm rot="13409855">
            <a:off x="4817433" y="2540162"/>
            <a:ext cx="482157" cy="529525"/>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A9A0FE87-03AC-66BB-C0F3-A7CD9C4C3054}"/>
              </a:ext>
            </a:extLst>
          </p:cNvPr>
          <p:cNvSpPr txBox="1"/>
          <p:nvPr/>
        </p:nvSpPr>
        <p:spPr>
          <a:xfrm>
            <a:off x="4979299" y="2420655"/>
            <a:ext cx="829680" cy="330540"/>
          </a:xfrm>
          <a:prstGeom prst="rect">
            <a:avLst/>
          </a:prstGeom>
          <a:noFill/>
        </p:spPr>
        <p:txBody>
          <a:bodyPr wrap="square">
            <a:spAutoFit/>
          </a:bodyPr>
          <a:lstStyle/>
          <a:p>
            <a:pPr defTabSz="786384">
              <a:spcAft>
                <a:spcPts val="600"/>
              </a:spcAft>
            </a:pPr>
            <a:r>
              <a:rPr lang="en-US" sz="1548" kern="1200">
                <a:solidFill>
                  <a:schemeClr val="tx1"/>
                </a:solidFill>
                <a:latin typeface="+mn-lt"/>
                <a:ea typeface="+mn-ea"/>
                <a:cs typeface="+mn-cs"/>
              </a:rPr>
              <a:t>P∗(𝑛−1)</a:t>
            </a:r>
            <a:endParaRPr lang="en-IN"/>
          </a:p>
        </p:txBody>
      </p:sp>
      <p:cxnSp>
        <p:nvCxnSpPr>
          <p:cNvPr id="11" name="Straight Connector 10">
            <a:extLst>
              <a:ext uri="{FF2B5EF4-FFF2-40B4-BE49-F238E27FC236}">
                <a16:creationId xmlns:a16="http://schemas.microsoft.com/office/drawing/2014/main" id="{61BE6E10-BDE9-636C-A0C5-3C8385221B6A}"/>
              </a:ext>
            </a:extLst>
          </p:cNvPr>
          <p:cNvCxnSpPr>
            <a:cxnSpLocks/>
          </p:cNvCxnSpPr>
          <p:nvPr/>
        </p:nvCxnSpPr>
        <p:spPr>
          <a:xfrm>
            <a:off x="5087572" y="2751714"/>
            <a:ext cx="571464" cy="0"/>
          </a:xfrm>
          <a:prstGeom prst="line">
            <a:avLst/>
          </a:prstGeom>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D11625F9-1E83-415F-5CB3-44EFCAC6E396}"/>
              </a:ext>
            </a:extLst>
          </p:cNvPr>
          <p:cNvSpPr txBox="1"/>
          <p:nvPr/>
        </p:nvSpPr>
        <p:spPr>
          <a:xfrm>
            <a:off x="5210330" y="2741631"/>
            <a:ext cx="218003" cy="330540"/>
          </a:xfrm>
          <a:prstGeom prst="rect">
            <a:avLst/>
          </a:prstGeom>
          <a:noFill/>
        </p:spPr>
        <p:txBody>
          <a:bodyPr wrap="square">
            <a:spAutoFit/>
          </a:bodyPr>
          <a:lstStyle/>
          <a:p>
            <a:pPr defTabSz="786384">
              <a:spcAft>
                <a:spcPts val="600"/>
              </a:spcAft>
            </a:pPr>
            <a:r>
              <a:rPr lang="en-IN" sz="1548" kern="1200">
                <a:solidFill>
                  <a:schemeClr val="tx1"/>
                </a:solidFill>
                <a:latin typeface="+mn-lt"/>
                <a:ea typeface="+mn-ea"/>
                <a:cs typeface="+mn-cs"/>
              </a:rPr>
              <a:t>4</a:t>
            </a:r>
            <a:endParaRPr lang="en-IN"/>
          </a:p>
        </p:txBody>
      </p:sp>
      <p:sp>
        <p:nvSpPr>
          <p:cNvPr id="13" name="TextBox 12">
            <a:extLst>
              <a:ext uri="{FF2B5EF4-FFF2-40B4-BE49-F238E27FC236}">
                <a16:creationId xmlns:a16="http://schemas.microsoft.com/office/drawing/2014/main" id="{BC863CC8-BE91-9757-B6B7-213F61F6FCD6}"/>
              </a:ext>
            </a:extLst>
          </p:cNvPr>
          <p:cNvSpPr txBox="1"/>
          <p:nvPr/>
        </p:nvSpPr>
        <p:spPr>
          <a:xfrm>
            <a:off x="5890067" y="2582623"/>
            <a:ext cx="522784" cy="330540"/>
          </a:xfrm>
          <a:prstGeom prst="rect">
            <a:avLst/>
          </a:prstGeom>
          <a:noFill/>
        </p:spPr>
        <p:txBody>
          <a:bodyPr wrap="square">
            <a:spAutoFit/>
          </a:bodyPr>
          <a:lstStyle/>
          <a:p>
            <a:pPr defTabSz="786384">
              <a:spcAft>
                <a:spcPts val="600"/>
              </a:spcAft>
            </a:pPr>
            <a:r>
              <a:rPr lang="en-IN" sz="1548" kern="1200">
                <a:solidFill>
                  <a:schemeClr val="tx1"/>
                </a:solidFill>
                <a:latin typeface="+mn-lt"/>
                <a:ea typeface="+mn-ea"/>
                <a:cs typeface="+mn-cs"/>
              </a:rPr>
              <a:t>+ 1</a:t>
            </a:r>
            <a:endParaRPr lang="en-IN"/>
          </a:p>
        </p:txBody>
      </p:sp>
      <p:sp>
        <p:nvSpPr>
          <p:cNvPr id="14" name="Arc 13">
            <a:extLst>
              <a:ext uri="{FF2B5EF4-FFF2-40B4-BE49-F238E27FC236}">
                <a16:creationId xmlns:a16="http://schemas.microsoft.com/office/drawing/2014/main" id="{2D38F2FB-BF19-BF80-7519-3EE56B5A96D2}"/>
              </a:ext>
            </a:extLst>
          </p:cNvPr>
          <p:cNvSpPr/>
          <p:nvPr/>
        </p:nvSpPr>
        <p:spPr>
          <a:xfrm rot="2681625">
            <a:off x="5968255" y="2539931"/>
            <a:ext cx="482157" cy="529525"/>
          </a:xfrm>
          <a:prstGeom prst="arc">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E29BF7A2-327F-9D22-028A-A935BBE34D84}"/>
              </a:ext>
            </a:extLst>
          </p:cNvPr>
          <p:cNvSpPr txBox="1"/>
          <p:nvPr/>
        </p:nvSpPr>
        <p:spPr>
          <a:xfrm>
            <a:off x="6533914" y="2592706"/>
            <a:ext cx="456420" cy="330540"/>
          </a:xfrm>
          <a:prstGeom prst="rect">
            <a:avLst/>
          </a:prstGeom>
          <a:noFill/>
        </p:spPr>
        <p:txBody>
          <a:bodyPr wrap="square">
            <a:spAutoFit/>
          </a:bodyPr>
          <a:lstStyle/>
          <a:p>
            <a:pPr defTabSz="786384">
              <a:spcAft>
                <a:spcPts val="600"/>
              </a:spcAft>
            </a:pPr>
            <a:r>
              <a:rPr lang="en-IN" sz="1548" kern="1200" dirty="0">
                <a:solidFill>
                  <a:schemeClr val="tx1"/>
                </a:solidFill>
                <a:latin typeface="+mn-lt"/>
                <a:ea typeface="+mn-ea"/>
                <a:cs typeface="+mn-cs"/>
              </a:rPr>
              <a:t>th </a:t>
            </a:r>
            <a:endParaRPr lang="en-IN" dirty="0"/>
          </a:p>
        </p:txBody>
      </p:sp>
      <p:pic>
        <p:nvPicPr>
          <p:cNvPr id="17" name="Picture 16" descr="A white background with red and blue text&#10;&#10;Description automatically generated">
            <a:extLst>
              <a:ext uri="{FF2B5EF4-FFF2-40B4-BE49-F238E27FC236}">
                <a16:creationId xmlns:a16="http://schemas.microsoft.com/office/drawing/2014/main" id="{2511454A-3BC5-9B32-B45C-4F4EC5AE6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333" y="3701299"/>
            <a:ext cx="4224395" cy="2181920"/>
          </a:xfrm>
          <a:prstGeom prst="rect">
            <a:avLst/>
          </a:prstGeom>
          <a:ln w="88900" cap="sq" cmpd="thickThin">
            <a:solidFill>
              <a:srgbClr val="000000"/>
            </a:solidFill>
            <a:prstDash val="solid"/>
            <a:miter lim="800000"/>
          </a:ln>
          <a:effectLst>
            <a:innerShdw blurRad="76200">
              <a:srgbClr val="000000"/>
            </a:innerShdw>
          </a:effectLst>
        </p:spPr>
      </p:pic>
      <p:sp>
        <p:nvSpPr>
          <p:cNvPr id="19" name="TextBox 18">
            <a:extLst>
              <a:ext uri="{FF2B5EF4-FFF2-40B4-BE49-F238E27FC236}">
                <a16:creationId xmlns:a16="http://schemas.microsoft.com/office/drawing/2014/main" id="{7D5D8AF2-569B-CE5F-099E-5E5DD6E135C0}"/>
              </a:ext>
            </a:extLst>
          </p:cNvPr>
          <p:cNvSpPr txBox="1"/>
          <p:nvPr/>
        </p:nvSpPr>
        <p:spPr>
          <a:xfrm>
            <a:off x="2463072" y="1963380"/>
            <a:ext cx="238839" cy="330540"/>
          </a:xfrm>
          <a:prstGeom prst="rect">
            <a:avLst/>
          </a:prstGeom>
          <a:noFill/>
        </p:spPr>
        <p:txBody>
          <a:bodyPr wrap="square">
            <a:spAutoFit/>
          </a:bodyPr>
          <a:lstStyle/>
          <a:p>
            <a:pPr defTabSz="786384">
              <a:spcAft>
                <a:spcPts val="600"/>
              </a:spcAft>
            </a:pPr>
            <a:r>
              <a:rPr lang="en-IN" sz="1548" kern="1200">
                <a:solidFill>
                  <a:schemeClr val="tx1"/>
                </a:solidFill>
                <a:latin typeface="+mn-lt"/>
                <a:ea typeface="+mn-ea"/>
                <a:cs typeface="+mn-cs"/>
              </a:rPr>
              <a:t>•</a:t>
            </a:r>
            <a:endParaRPr lang="en-IN"/>
          </a:p>
        </p:txBody>
      </p:sp>
      <p:sp>
        <p:nvSpPr>
          <p:cNvPr id="20" name="TextBox 19">
            <a:extLst>
              <a:ext uri="{FF2B5EF4-FFF2-40B4-BE49-F238E27FC236}">
                <a16:creationId xmlns:a16="http://schemas.microsoft.com/office/drawing/2014/main" id="{4188F28F-8DD8-71A5-9591-4EAD096660EF}"/>
              </a:ext>
            </a:extLst>
          </p:cNvPr>
          <p:cNvSpPr txBox="1"/>
          <p:nvPr/>
        </p:nvSpPr>
        <p:spPr>
          <a:xfrm>
            <a:off x="2344112" y="2645835"/>
            <a:ext cx="238839" cy="330540"/>
          </a:xfrm>
          <a:prstGeom prst="rect">
            <a:avLst/>
          </a:prstGeom>
          <a:noFill/>
        </p:spPr>
        <p:txBody>
          <a:bodyPr wrap="square">
            <a:spAutoFit/>
          </a:bodyPr>
          <a:lstStyle/>
          <a:p>
            <a:pPr defTabSz="786384">
              <a:spcAft>
                <a:spcPts val="600"/>
              </a:spcAft>
            </a:pPr>
            <a:r>
              <a:rPr lang="en-IN" sz="1548" kern="1200" dirty="0">
                <a:solidFill>
                  <a:schemeClr val="tx1"/>
                </a:solidFill>
                <a:latin typeface="+mn-lt"/>
                <a:ea typeface="+mn-ea"/>
                <a:cs typeface="+mn-cs"/>
              </a:rPr>
              <a:t>•</a:t>
            </a:r>
            <a:endParaRPr lang="en-IN" dirty="0"/>
          </a:p>
        </p:txBody>
      </p:sp>
    </p:spTree>
    <p:extLst>
      <p:ext uri="{BB962C8B-B14F-4D97-AF65-F5344CB8AC3E}">
        <p14:creationId xmlns:p14="http://schemas.microsoft.com/office/powerpoint/2010/main" val="3158139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E61A5F-2686-A311-5346-496D716BD92B}"/>
              </a:ext>
            </a:extLst>
          </p:cNvPr>
          <p:cNvSpPr txBox="1"/>
          <p:nvPr/>
        </p:nvSpPr>
        <p:spPr>
          <a:xfrm>
            <a:off x="1156851" y="637762"/>
            <a:ext cx="9888496" cy="900131"/>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dirty="0">
                <a:solidFill>
                  <a:schemeClr val="bg1"/>
                </a:solidFill>
                <a:latin typeface="Times New Roman" panose="02020603050405020304" pitchFamily="18" charset="0"/>
                <a:ea typeface="+mj-ea"/>
                <a:cs typeface="Times New Roman" panose="02020603050405020304" pitchFamily="18" charset="0"/>
              </a:rPr>
              <a:t>Box-Whisker Plot</a:t>
            </a:r>
          </a:p>
        </p:txBody>
      </p:sp>
      <p:sp>
        <p:nvSpPr>
          <p:cNvPr id="5" name="TextBox 4">
            <a:extLst>
              <a:ext uri="{FF2B5EF4-FFF2-40B4-BE49-F238E27FC236}">
                <a16:creationId xmlns:a16="http://schemas.microsoft.com/office/drawing/2014/main" id="{574A900E-514D-CB28-6262-2F1868DB0207}"/>
              </a:ext>
            </a:extLst>
          </p:cNvPr>
          <p:cNvSpPr txBox="1"/>
          <p:nvPr/>
        </p:nvSpPr>
        <p:spPr>
          <a:xfrm>
            <a:off x="369055" y="2181360"/>
            <a:ext cx="11174016" cy="5364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The Box and Whisker plot allows you to visualize the spread in the data easily </a:t>
            </a:r>
          </a:p>
        </p:txBody>
      </p:sp>
      <p:sp>
        <p:nvSpPr>
          <p:cNvPr id="7" name="TextBox 6">
            <a:extLst>
              <a:ext uri="{FF2B5EF4-FFF2-40B4-BE49-F238E27FC236}">
                <a16:creationId xmlns:a16="http://schemas.microsoft.com/office/drawing/2014/main" id="{D59B90E1-2D88-27DF-7E23-589A18C17588}"/>
              </a:ext>
            </a:extLst>
          </p:cNvPr>
          <p:cNvSpPr txBox="1"/>
          <p:nvPr/>
        </p:nvSpPr>
        <p:spPr>
          <a:xfrm>
            <a:off x="1055773" y="2868581"/>
            <a:ext cx="10697497" cy="3431709"/>
          </a:xfrm>
          <a:prstGeom prst="rect">
            <a:avLst/>
          </a:prstGeom>
          <a:noFill/>
        </p:spPr>
        <p:txBody>
          <a:bodyPr wrap="square">
            <a:spAutoFit/>
          </a:bodyPr>
          <a:lstStyle/>
          <a:p>
            <a:pPr>
              <a:spcAft>
                <a:spcPts val="600"/>
              </a:spcAft>
            </a:pPr>
            <a:r>
              <a:rPr lang="en-US" sz="2400" b="1" dirty="0">
                <a:latin typeface="Times New Roman" panose="02020603050405020304" pitchFamily="18" charset="0"/>
                <a:cs typeface="Times New Roman" panose="02020603050405020304" pitchFamily="18" charset="0"/>
              </a:rPr>
              <a:t>Steps </a:t>
            </a:r>
          </a:p>
          <a:p>
            <a:pPr>
              <a:spcAft>
                <a:spcPts val="600"/>
              </a:spcAft>
            </a:pPr>
            <a:r>
              <a:rPr lang="en-US" sz="2400" dirty="0">
                <a:latin typeface="Times New Roman" panose="02020603050405020304" pitchFamily="18" charset="0"/>
                <a:cs typeface="Times New Roman" panose="02020603050405020304" pitchFamily="18" charset="0"/>
              </a:rPr>
              <a:t>– Compute the Q1, Median and Q3 for the data. Compute IQR=Q3-Q1 </a:t>
            </a:r>
          </a:p>
          <a:p>
            <a:pPr>
              <a:spcAft>
                <a:spcPts val="600"/>
              </a:spcAft>
            </a:pPr>
            <a:r>
              <a:rPr lang="en-US" sz="2400" dirty="0">
                <a:latin typeface="Times New Roman" panose="02020603050405020304" pitchFamily="18" charset="0"/>
                <a:cs typeface="Times New Roman" panose="02020603050405020304" pitchFamily="18" charset="0"/>
              </a:rPr>
              <a:t>– The Box of the plot is drawn from Q3 to Q1 (50% of data is contained within the box) </a:t>
            </a:r>
          </a:p>
          <a:p>
            <a:pPr>
              <a:spcAft>
                <a:spcPts val="600"/>
              </a:spcAft>
            </a:pPr>
            <a:r>
              <a:rPr lang="en-US" sz="2400" dirty="0">
                <a:latin typeface="Times New Roman" panose="02020603050405020304" pitchFamily="18" charset="0"/>
                <a:cs typeface="Times New Roman" panose="02020603050405020304" pitchFamily="18" charset="0"/>
              </a:rPr>
              <a:t>– The Whiskers are a maximum of 1.5*IQR from the top and the bottom of the box. </a:t>
            </a:r>
          </a:p>
          <a:p>
            <a:pPr>
              <a:spcAft>
                <a:spcPts val="600"/>
              </a:spcAft>
            </a:pPr>
            <a:r>
              <a:rPr lang="en-US" sz="2400" dirty="0">
                <a:latin typeface="Times New Roman" panose="02020603050405020304" pitchFamily="18" charset="0"/>
                <a:cs typeface="Times New Roman" panose="02020603050405020304" pitchFamily="18" charset="0"/>
              </a:rPr>
              <a:t>– If there are no data points at 1.5*IQR, then pick an actual data point within the range of the Whiskers </a:t>
            </a:r>
          </a:p>
          <a:p>
            <a:pPr>
              <a:spcAft>
                <a:spcPts val="600"/>
              </a:spcAft>
            </a:pPr>
            <a:r>
              <a:rPr lang="en-US" sz="2400" dirty="0">
                <a:latin typeface="Times New Roman" panose="02020603050405020304" pitchFamily="18" charset="0"/>
                <a:cs typeface="Times New Roman" panose="02020603050405020304" pitchFamily="18" charset="0"/>
              </a:rPr>
              <a:t>– Points lying outside the 1.5*IQR from the box ends are considered as Outliers.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5301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5B5C25-E487-EE48-E734-10A226CB52A5}"/>
              </a:ext>
            </a:extLst>
          </p:cNvPr>
          <p:cNvSpPr txBox="1"/>
          <p:nvPr/>
        </p:nvSpPr>
        <p:spPr>
          <a:xfrm>
            <a:off x="1051559" y="586822"/>
            <a:ext cx="3833531"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dirty="0">
                <a:latin typeface="Times New Roman" panose="02020603050405020304" pitchFamily="18" charset="0"/>
                <a:ea typeface="+mj-ea"/>
                <a:cs typeface="Times New Roman" panose="02020603050405020304" pitchFamily="18" charset="0"/>
              </a:rPr>
              <a:t>Measuring Variability and Spread </a:t>
            </a:r>
          </a:p>
        </p:txBody>
      </p:sp>
      <p:sp>
        <p:nvSpPr>
          <p:cNvPr id="5" name="TextBox 4">
            <a:extLst>
              <a:ext uri="{FF2B5EF4-FFF2-40B4-BE49-F238E27FC236}">
                <a16:creationId xmlns:a16="http://schemas.microsoft.com/office/drawing/2014/main" id="{CDF71B57-8B86-B93D-F9BE-9E3F4D2825C3}"/>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Exclude outliers scientifically – Quartiles</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Box and whisker diagram or Box plot</a:t>
            </a:r>
          </a:p>
        </p:txBody>
      </p:sp>
      <p:pic>
        <p:nvPicPr>
          <p:cNvPr id="7" name="Picture 6" descr="A diagram of a diagram&#10;&#10;Description automatically generated">
            <a:extLst>
              <a:ext uri="{FF2B5EF4-FFF2-40B4-BE49-F238E27FC236}">
                <a16:creationId xmlns:a16="http://schemas.microsoft.com/office/drawing/2014/main" id="{011B6B9B-192B-6F59-A6EB-414D32915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3" y="2785765"/>
            <a:ext cx="5481509" cy="3371127"/>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11ECB591-C211-212A-A1F5-62B3E21C1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3064506"/>
            <a:ext cx="5523082" cy="2813645"/>
          </a:xfrm>
          <a:prstGeom prst="rect">
            <a:avLst/>
          </a:prstGeom>
        </p:spPr>
      </p:pic>
    </p:spTree>
    <p:extLst>
      <p:ext uri="{BB962C8B-B14F-4D97-AF65-F5344CB8AC3E}">
        <p14:creationId xmlns:p14="http://schemas.microsoft.com/office/powerpoint/2010/main" val="3910588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E19E48-390A-6857-0AF8-E9D78566D8FE}"/>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rgbClr val="FFFFFF"/>
                </a:solidFill>
                <a:latin typeface="Times New Roman" panose="02020603050405020304" pitchFamily="18" charset="0"/>
                <a:ea typeface="+mj-ea"/>
                <a:cs typeface="Times New Roman" panose="02020603050405020304" pitchFamily="18" charset="0"/>
              </a:rPr>
              <a:t>Measuring Variability and Spread</a:t>
            </a:r>
          </a:p>
        </p:txBody>
      </p:sp>
      <p:sp>
        <p:nvSpPr>
          <p:cNvPr id="5" name="TextBox 4">
            <a:extLst>
              <a:ext uri="{FF2B5EF4-FFF2-40B4-BE49-F238E27FC236}">
                <a16:creationId xmlns:a16="http://schemas.microsoft.com/office/drawing/2014/main" id="{B0FF825B-C71F-585F-2951-818F3699D025}"/>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sz="1700" dirty="0">
                <a:solidFill>
                  <a:srgbClr val="FFFFFF"/>
                </a:solidFill>
                <a:latin typeface="Times New Roman" panose="02020603050405020304" pitchFamily="18" charset="0"/>
                <a:cs typeface="Times New Roman" panose="02020603050405020304" pitchFamily="18" charset="0"/>
              </a:rPr>
              <a:t>Exclude outliers scientifically – Quartiles Box and whisker diagram or Box plot </a:t>
            </a:r>
          </a:p>
        </p:txBody>
      </p:sp>
      <p:pic>
        <p:nvPicPr>
          <p:cNvPr id="7" name="Picture 6" descr="A diagram of a diagram&#10;&#10;Description automatically generated">
            <a:extLst>
              <a:ext uri="{FF2B5EF4-FFF2-40B4-BE49-F238E27FC236}">
                <a16:creationId xmlns:a16="http://schemas.microsoft.com/office/drawing/2014/main" id="{E28C12A9-92E2-BDB6-3635-9354ECEBA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54" y="2872967"/>
            <a:ext cx="3660527" cy="2229976"/>
          </a:xfrm>
          <a:prstGeom prst="rect">
            <a:avLst/>
          </a:prstGeom>
        </p:spPr>
      </p:pic>
      <p:sp>
        <p:nvSpPr>
          <p:cNvPr id="10" name="Rectangle 9">
            <a:extLst>
              <a:ext uri="{FF2B5EF4-FFF2-40B4-BE49-F238E27FC236}">
                <a16:creationId xmlns:a16="http://schemas.microsoft.com/office/drawing/2014/main" id="{410873E8-369C-28A8-FF1F-0DD1ACFCCC2F}"/>
              </a:ext>
            </a:extLst>
          </p:cNvPr>
          <p:cNvSpPr/>
          <p:nvPr/>
        </p:nvSpPr>
        <p:spPr>
          <a:xfrm>
            <a:off x="6096000" y="6007510"/>
            <a:ext cx="1327355" cy="2556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aphicFrame>
        <p:nvGraphicFramePr>
          <p:cNvPr id="9" name="Table 8">
            <a:extLst>
              <a:ext uri="{FF2B5EF4-FFF2-40B4-BE49-F238E27FC236}">
                <a16:creationId xmlns:a16="http://schemas.microsoft.com/office/drawing/2014/main" id="{43FCA1A6-4513-AA2A-155A-7EAF80FF9650}"/>
              </a:ext>
            </a:extLst>
          </p:cNvPr>
          <p:cNvGraphicFramePr>
            <a:graphicFrameLocks noGrp="1"/>
          </p:cNvGraphicFramePr>
          <p:nvPr/>
        </p:nvGraphicFramePr>
        <p:xfrm>
          <a:off x="4317835" y="1838632"/>
          <a:ext cx="7545511" cy="4514594"/>
        </p:xfrm>
        <a:graphic>
          <a:graphicData uri="http://schemas.openxmlformats.org/drawingml/2006/table">
            <a:tbl>
              <a:tblPr firstRow="1" bandRow="1">
                <a:noFill/>
                <a:tableStyleId>{5C22544A-7EE6-4342-B048-85BDC9FD1C3A}</a:tableStyleId>
              </a:tblPr>
              <a:tblGrid>
                <a:gridCol w="1653204">
                  <a:extLst>
                    <a:ext uri="{9D8B030D-6E8A-4147-A177-3AD203B41FA5}">
                      <a16:colId xmlns:a16="http://schemas.microsoft.com/office/drawing/2014/main" val="3277706779"/>
                    </a:ext>
                  </a:extLst>
                </a:gridCol>
                <a:gridCol w="2369135">
                  <a:extLst>
                    <a:ext uri="{9D8B030D-6E8A-4147-A177-3AD203B41FA5}">
                      <a16:colId xmlns:a16="http://schemas.microsoft.com/office/drawing/2014/main" val="3510592103"/>
                    </a:ext>
                  </a:extLst>
                </a:gridCol>
                <a:gridCol w="1123507">
                  <a:extLst>
                    <a:ext uri="{9D8B030D-6E8A-4147-A177-3AD203B41FA5}">
                      <a16:colId xmlns:a16="http://schemas.microsoft.com/office/drawing/2014/main" val="2876692031"/>
                    </a:ext>
                  </a:extLst>
                </a:gridCol>
                <a:gridCol w="1123507">
                  <a:extLst>
                    <a:ext uri="{9D8B030D-6E8A-4147-A177-3AD203B41FA5}">
                      <a16:colId xmlns:a16="http://schemas.microsoft.com/office/drawing/2014/main" val="412847817"/>
                    </a:ext>
                  </a:extLst>
                </a:gridCol>
                <a:gridCol w="1276158">
                  <a:extLst>
                    <a:ext uri="{9D8B030D-6E8A-4147-A177-3AD203B41FA5}">
                      <a16:colId xmlns:a16="http://schemas.microsoft.com/office/drawing/2014/main" val="368437854"/>
                    </a:ext>
                  </a:extLst>
                </a:gridCol>
              </a:tblGrid>
              <a:tr h="522816">
                <a:tc>
                  <a:txBody>
                    <a:bodyPr/>
                    <a:lstStyle/>
                    <a:p>
                      <a:r>
                        <a:rPr lang="en-US" sz="1000" b="1" dirty="0">
                          <a:solidFill>
                            <a:schemeClr val="tx1">
                              <a:lumMod val="75000"/>
                              <a:lumOff val="25000"/>
                            </a:schemeClr>
                          </a:solidFill>
                          <a:latin typeface="Times New Roman" panose="02020603050405020304" pitchFamily="18" charset="0"/>
                          <a:cs typeface="Times New Roman" panose="02020603050405020304" pitchFamily="18" charset="0"/>
                        </a:rPr>
                        <a:t>NAME</a:t>
                      </a:r>
                      <a:endParaRPr lang="en-IN" sz="1000" b="1"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000" b="1">
                          <a:solidFill>
                            <a:schemeClr val="tx1">
                              <a:lumMod val="75000"/>
                              <a:lumOff val="25000"/>
                            </a:schemeClr>
                          </a:solidFill>
                          <a:latin typeface="Times New Roman" panose="02020603050405020304" pitchFamily="18" charset="0"/>
                          <a:cs typeface="Times New Roman" panose="02020603050405020304" pitchFamily="18" charset="0"/>
                        </a:rPr>
                        <a:t>FORMULA</a:t>
                      </a:r>
                      <a:endParaRPr lang="en-IN" sz="1000" b="1">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000" b="1">
                          <a:solidFill>
                            <a:schemeClr val="tx1">
                              <a:lumMod val="75000"/>
                              <a:lumOff val="25000"/>
                            </a:schemeClr>
                          </a:solidFill>
                          <a:latin typeface="Times New Roman" panose="02020603050405020304" pitchFamily="18" charset="0"/>
                          <a:cs typeface="Times New Roman" panose="02020603050405020304" pitchFamily="18" charset="0"/>
                        </a:rPr>
                        <a:t>PLAYER 1</a:t>
                      </a:r>
                      <a:endParaRPr lang="en-IN" sz="1000" b="1">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000" b="1">
                          <a:solidFill>
                            <a:schemeClr val="tx1">
                              <a:lumMod val="75000"/>
                              <a:lumOff val="25000"/>
                            </a:schemeClr>
                          </a:solidFill>
                          <a:latin typeface="Times New Roman" panose="02020603050405020304" pitchFamily="18" charset="0"/>
                          <a:cs typeface="Times New Roman" panose="02020603050405020304" pitchFamily="18" charset="0"/>
                        </a:rPr>
                        <a:t>PLAYER 2</a:t>
                      </a:r>
                      <a:endParaRPr lang="en-IN" sz="1000" b="1">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000" b="1">
                          <a:solidFill>
                            <a:schemeClr val="tx1">
                              <a:lumMod val="75000"/>
                              <a:lumOff val="25000"/>
                            </a:schemeClr>
                          </a:solidFill>
                          <a:latin typeface="Times New Roman" panose="02020603050405020304" pitchFamily="18" charset="0"/>
                          <a:cs typeface="Times New Roman" panose="02020603050405020304" pitchFamily="18" charset="0"/>
                        </a:rPr>
                        <a:t>PLAYER 3</a:t>
                      </a:r>
                      <a:endParaRPr lang="en-IN" sz="1000" b="1">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2887341868"/>
                  </a:ext>
                </a:extLst>
              </a:tr>
              <a:tr h="346190">
                <a:tc>
                  <a:txBody>
                    <a:bodyPr/>
                    <a:lstStyle/>
                    <a:p>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Lower Hing</a:t>
                      </a:r>
                      <a:endParaRPr lang="en-IN" sz="10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IN" sz="1000">
                          <a:solidFill>
                            <a:schemeClr val="tx1">
                              <a:lumMod val="75000"/>
                              <a:lumOff val="25000"/>
                            </a:schemeClr>
                          </a:solidFill>
                          <a:latin typeface="Times New Roman" panose="02020603050405020304" pitchFamily="18" charset="0"/>
                          <a:cs typeface="Times New Roman" panose="02020603050405020304" pitchFamily="18" charset="0"/>
                        </a:rPr>
                        <a:t> Q1=1st Quartile</a:t>
                      </a: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9</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9</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6.5</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361821126"/>
                  </a:ext>
                </a:extLst>
              </a:tr>
              <a:tr h="522816">
                <a:tc>
                  <a:txBody>
                    <a:bodyPr/>
                    <a:lstStyle/>
                    <a:p>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Midline</a:t>
                      </a:r>
                      <a:endParaRPr lang="en-IN" sz="10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IN" sz="1000" dirty="0">
                          <a:solidFill>
                            <a:schemeClr val="tx1">
                              <a:lumMod val="75000"/>
                              <a:lumOff val="25000"/>
                            </a:schemeClr>
                          </a:solidFill>
                          <a:latin typeface="Times New Roman" panose="02020603050405020304" pitchFamily="18" charset="0"/>
                          <a:cs typeface="Times New Roman" panose="02020603050405020304" pitchFamily="18" charset="0"/>
                        </a:rPr>
                        <a:t>Q2 =2nd Quartile = Median</a:t>
                      </a: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10</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10</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10</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615576082"/>
                  </a:ext>
                </a:extLst>
              </a:tr>
              <a:tr h="346190">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Upper Hinge</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IN" sz="1000">
                          <a:solidFill>
                            <a:schemeClr val="tx1">
                              <a:lumMod val="75000"/>
                              <a:lumOff val="25000"/>
                            </a:schemeClr>
                          </a:solidFill>
                          <a:latin typeface="Times New Roman" panose="02020603050405020304" pitchFamily="18" charset="0"/>
                          <a:cs typeface="Times New Roman" panose="02020603050405020304" pitchFamily="18" charset="0"/>
                        </a:rPr>
                        <a:t>Q3 =3rd Quartile</a:t>
                      </a: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11</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11</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10.5</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6662743"/>
                  </a:ext>
                </a:extLst>
              </a:tr>
              <a:tr h="346190">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Body of the box</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IN" sz="1000" dirty="0">
                          <a:solidFill>
                            <a:schemeClr val="tx1">
                              <a:lumMod val="75000"/>
                              <a:lumOff val="25000"/>
                            </a:schemeClr>
                          </a:solidFill>
                          <a:latin typeface="Times New Roman" panose="02020603050405020304" pitchFamily="18" charset="0"/>
                          <a:cs typeface="Times New Roman" panose="02020603050405020304" pitchFamily="18" charset="0"/>
                        </a:rPr>
                        <a:t>IQR = Q1 - Q3</a:t>
                      </a: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2</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lang="en-IN" sz="10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4</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323528100"/>
                  </a:ext>
                </a:extLst>
              </a:tr>
              <a:tr h="346190">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step</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IN" sz="1000" dirty="0">
                          <a:solidFill>
                            <a:schemeClr val="tx1">
                              <a:lumMod val="75000"/>
                              <a:lumOff val="25000"/>
                            </a:schemeClr>
                          </a:solidFill>
                          <a:latin typeface="Times New Roman" panose="02020603050405020304" pitchFamily="18" charset="0"/>
                          <a:cs typeface="Times New Roman" panose="02020603050405020304" pitchFamily="18" charset="0"/>
                        </a:rPr>
                        <a:t>1.5*IQR</a:t>
                      </a: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3</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3</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6</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63423573"/>
                  </a:ext>
                </a:extLst>
              </a:tr>
              <a:tr h="346190">
                <a:tc>
                  <a:txBody>
                    <a:bodyPr/>
                    <a:lstStyle/>
                    <a:p>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IN" sz="1000" dirty="0">
                          <a:solidFill>
                            <a:schemeClr val="tx1">
                              <a:lumMod val="75000"/>
                              <a:lumOff val="25000"/>
                            </a:schemeClr>
                          </a:solidFill>
                          <a:latin typeface="Times New Roman" panose="02020603050405020304" pitchFamily="18" charset="0"/>
                          <a:cs typeface="Times New Roman" panose="02020603050405020304" pitchFamily="18" charset="0"/>
                        </a:rPr>
                        <a:t>Lower Hinge - 1 Step</a:t>
                      </a: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6</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6</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0.5</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18518291"/>
                  </a:ext>
                </a:extLst>
              </a:tr>
              <a:tr h="346190">
                <a:tc>
                  <a:txBody>
                    <a:bodyPr/>
                    <a:lstStyle/>
                    <a:p>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IN" sz="1000" dirty="0">
                          <a:solidFill>
                            <a:schemeClr val="tx1">
                              <a:lumMod val="75000"/>
                              <a:lumOff val="25000"/>
                            </a:schemeClr>
                          </a:solidFill>
                          <a:latin typeface="Times New Roman" panose="02020603050405020304" pitchFamily="18" charset="0"/>
                          <a:cs typeface="Times New Roman" panose="02020603050405020304" pitchFamily="18" charset="0"/>
                        </a:rPr>
                        <a:t>Upper Hinge + 1 step</a:t>
                      </a: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14</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14</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16.5</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594109790"/>
                  </a:ext>
                </a:extLst>
              </a:tr>
              <a:tr h="522816">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Lower fence</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IN" sz="1000">
                          <a:solidFill>
                            <a:schemeClr val="tx1">
                              <a:lumMod val="75000"/>
                              <a:lumOff val="25000"/>
                            </a:schemeClr>
                          </a:solidFill>
                          <a:latin typeface="Times New Roman" panose="02020603050405020304" pitchFamily="18" charset="0"/>
                          <a:cs typeface="Times New Roman" panose="02020603050405020304" pitchFamily="18" charset="0"/>
                        </a:rPr>
                        <a:t>smallest Actual Data Inside Fence</a:t>
                      </a: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7</a:t>
                      </a:r>
                      <a:endParaRPr lang="en-IN" sz="10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7</a:t>
                      </a:r>
                      <a:endParaRPr lang="en-IN" sz="10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3</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900670040"/>
                  </a:ext>
                </a:extLst>
              </a:tr>
              <a:tr h="522816">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Upper Fence</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IN" sz="1000">
                          <a:solidFill>
                            <a:schemeClr val="tx1">
                              <a:lumMod val="75000"/>
                              <a:lumOff val="25000"/>
                            </a:schemeClr>
                          </a:solidFill>
                          <a:latin typeface="Times New Roman" panose="02020603050405020304" pitchFamily="18" charset="0"/>
                          <a:cs typeface="Times New Roman" panose="02020603050405020304" pitchFamily="18" charset="0"/>
                        </a:rPr>
                        <a:t>Largest Actual Data Inside Fence</a:t>
                      </a: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13</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13</a:t>
                      </a:r>
                      <a:endParaRPr lang="en-IN" sz="10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13</a:t>
                      </a:r>
                      <a:endParaRPr lang="en-IN" sz="10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808840033"/>
                  </a:ext>
                </a:extLst>
              </a:tr>
              <a:tr h="346190">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Outliers</a:t>
                      </a:r>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IN" sz="1000">
                          <a:solidFill>
                            <a:schemeClr val="tx1">
                              <a:lumMod val="75000"/>
                              <a:lumOff val="25000"/>
                            </a:schemeClr>
                          </a:solidFill>
                          <a:latin typeface="Times New Roman" panose="02020603050405020304" pitchFamily="18" charset="0"/>
                          <a:cs typeface="Times New Roman" panose="02020603050405020304" pitchFamily="18" charset="0"/>
                        </a:rPr>
                        <a:t>Value beyond the Fence</a:t>
                      </a: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endParaRPr lang="en-IN" sz="100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30</a:t>
                      </a:r>
                      <a:endParaRPr lang="en-IN" sz="10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marL="119583" marR="59792" marT="59792" marB="5979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484806870"/>
                  </a:ext>
                </a:extLst>
              </a:tr>
            </a:tbl>
          </a:graphicData>
        </a:graphic>
      </p:graphicFrame>
    </p:spTree>
    <p:extLst>
      <p:ext uri="{BB962C8B-B14F-4D97-AF65-F5344CB8AC3E}">
        <p14:creationId xmlns:p14="http://schemas.microsoft.com/office/powerpoint/2010/main" val="2560671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226096-F232-B883-7F61-391630525B2C}"/>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Times New Roman" panose="02020603050405020304" pitchFamily="18" charset="0"/>
                <a:ea typeface="+mj-ea"/>
                <a:cs typeface="Times New Roman" panose="02020603050405020304" pitchFamily="18" charset="0"/>
              </a:rPr>
              <a:t>Interpreting Box-whiskers plot</a:t>
            </a:r>
          </a:p>
        </p:txBody>
      </p:sp>
      <p:sp>
        <p:nvSpPr>
          <p:cNvPr id="5" name="TextBox 4">
            <a:extLst>
              <a:ext uri="{FF2B5EF4-FFF2-40B4-BE49-F238E27FC236}">
                <a16:creationId xmlns:a16="http://schemas.microsoft.com/office/drawing/2014/main" id="{ECE2860D-9767-5D09-8243-43D2F45A715B}"/>
              </a:ext>
            </a:extLst>
          </p:cNvPr>
          <p:cNvSpPr txBox="1"/>
          <p:nvPr/>
        </p:nvSpPr>
        <p:spPr>
          <a:xfrm>
            <a:off x="1888804" y="2112579"/>
            <a:ext cx="2666566" cy="424090"/>
          </a:xfrm>
          <a:prstGeom prst="rect">
            <a:avLst/>
          </a:prstGeom>
          <a:noFill/>
        </p:spPr>
        <p:txBody>
          <a:bodyPr wrap="square">
            <a:spAutoFit/>
          </a:bodyPr>
          <a:lstStyle/>
          <a:p>
            <a:pPr defTabSz="704088">
              <a:spcAft>
                <a:spcPts val="600"/>
              </a:spcAft>
            </a:pPr>
            <a:r>
              <a:rPr lang="en-US" sz="2156" kern="1200" dirty="0">
                <a:solidFill>
                  <a:schemeClr val="tx1"/>
                </a:solidFill>
                <a:latin typeface="Times New Roman" panose="02020603050405020304" pitchFamily="18" charset="0"/>
                <a:ea typeface="+mn-ea"/>
                <a:cs typeface="Times New Roman" panose="02020603050405020304" pitchFamily="18" charset="0"/>
              </a:rPr>
              <a:t>Age of kids in a party</a:t>
            </a:r>
            <a:endParaRPr lang="en-I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27B7742-AD80-2B75-BD3F-05C8E8B22107}"/>
              </a:ext>
            </a:extLst>
          </p:cNvPr>
          <p:cNvSpPr txBox="1"/>
          <p:nvPr/>
        </p:nvSpPr>
        <p:spPr>
          <a:xfrm>
            <a:off x="1888804" y="2895005"/>
            <a:ext cx="4723632" cy="3794629"/>
          </a:xfrm>
          <a:prstGeom prst="rect">
            <a:avLst/>
          </a:prstGeom>
          <a:noFill/>
        </p:spPr>
        <p:txBody>
          <a:bodyPr wrap="square">
            <a:spAutoFit/>
          </a:bodyPr>
          <a:lstStyle/>
          <a:p>
            <a:pPr defTabSz="704088">
              <a:spcAft>
                <a:spcPts val="600"/>
              </a:spcAft>
            </a:pPr>
            <a:r>
              <a:rPr lang="en-US" sz="2156" kern="1200" dirty="0">
                <a:solidFill>
                  <a:schemeClr val="tx1"/>
                </a:solidFill>
                <a:latin typeface="Times New Roman" panose="02020603050405020304" pitchFamily="18" charset="0"/>
                <a:ea typeface="+mn-ea"/>
                <a:cs typeface="Times New Roman" panose="02020603050405020304" pitchFamily="18" charset="0"/>
              </a:rPr>
              <a:t>Which of the following statements are true?</a:t>
            </a:r>
          </a:p>
          <a:p>
            <a:pPr defTabSz="704088">
              <a:spcAft>
                <a:spcPts val="600"/>
              </a:spcAft>
            </a:pPr>
            <a:r>
              <a:rPr lang="en-US" sz="2156" kern="1200" dirty="0">
                <a:solidFill>
                  <a:schemeClr val="tx1"/>
                </a:solidFill>
                <a:latin typeface="Times New Roman" panose="02020603050405020304" pitchFamily="18" charset="0"/>
                <a:ea typeface="+mn-ea"/>
                <a:cs typeface="Times New Roman" panose="02020603050405020304" pitchFamily="18" charset="0"/>
              </a:rPr>
              <a:t>• All of the students are less than 17 years old</a:t>
            </a:r>
          </a:p>
          <a:p>
            <a:pPr defTabSz="704088">
              <a:spcAft>
                <a:spcPts val="600"/>
              </a:spcAft>
            </a:pPr>
            <a:r>
              <a:rPr lang="en-US" sz="2156" kern="1200" dirty="0">
                <a:solidFill>
                  <a:schemeClr val="tx1"/>
                </a:solidFill>
                <a:latin typeface="Times New Roman" panose="02020603050405020304" pitchFamily="18" charset="0"/>
                <a:ea typeface="+mn-ea"/>
                <a:cs typeface="Times New Roman" panose="02020603050405020304" pitchFamily="18" charset="0"/>
              </a:rPr>
              <a:t>• At least 75% of the students are 10 years old or olde</a:t>
            </a:r>
          </a:p>
          <a:p>
            <a:pPr defTabSz="704088">
              <a:spcAft>
                <a:spcPts val="600"/>
              </a:spcAft>
            </a:pPr>
            <a:r>
              <a:rPr lang="en-US" sz="2156" kern="1200" dirty="0">
                <a:solidFill>
                  <a:schemeClr val="tx1"/>
                </a:solidFill>
                <a:latin typeface="Times New Roman" panose="02020603050405020304" pitchFamily="18" charset="0"/>
                <a:ea typeface="+mn-ea"/>
                <a:cs typeface="Times New Roman" panose="02020603050405020304" pitchFamily="18" charset="0"/>
              </a:rPr>
              <a:t>r • There is only one 16-year-old at the party </a:t>
            </a:r>
          </a:p>
          <a:p>
            <a:pPr defTabSz="704088">
              <a:spcAft>
                <a:spcPts val="600"/>
              </a:spcAft>
            </a:pPr>
            <a:r>
              <a:rPr lang="en-US" sz="2156" kern="1200" dirty="0">
                <a:solidFill>
                  <a:schemeClr val="tx1"/>
                </a:solidFill>
                <a:latin typeface="Times New Roman" panose="02020603050405020304" pitchFamily="18" charset="0"/>
                <a:ea typeface="+mn-ea"/>
                <a:cs typeface="Times New Roman" panose="02020603050405020304" pitchFamily="18" charset="0"/>
              </a:rPr>
              <a:t>• The youngest kid is 7 years old</a:t>
            </a:r>
          </a:p>
          <a:p>
            <a:pPr defTabSz="704088">
              <a:spcAft>
                <a:spcPts val="600"/>
              </a:spcAft>
            </a:pPr>
            <a:r>
              <a:rPr lang="en-US" sz="2156" kern="1200" dirty="0">
                <a:solidFill>
                  <a:schemeClr val="tx1"/>
                </a:solidFill>
                <a:latin typeface="Times New Roman" panose="02020603050405020304" pitchFamily="18" charset="0"/>
                <a:ea typeface="+mn-ea"/>
                <a:cs typeface="Times New Roman" panose="02020603050405020304" pitchFamily="18" charset="0"/>
              </a:rPr>
              <a:t>• Exactly half the kids are older than 13</a:t>
            </a:r>
            <a:endParaRPr lang="en-IN" sz="28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E31D3D06-7290-900D-0AD9-A556C890EF49}"/>
              </a:ext>
            </a:extLst>
          </p:cNvPr>
          <p:cNvSpPr/>
          <p:nvPr/>
        </p:nvSpPr>
        <p:spPr>
          <a:xfrm>
            <a:off x="4722983" y="3307383"/>
            <a:ext cx="662832" cy="2895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04088">
              <a:spcAft>
                <a:spcPts val="600"/>
              </a:spcAft>
            </a:pPr>
            <a:r>
              <a:rPr lang="en-US" sz="1386" kern="1200">
                <a:solidFill>
                  <a:schemeClr val="dk1"/>
                </a:solidFill>
                <a:latin typeface="+mn-lt"/>
                <a:ea typeface="+mn-ea"/>
                <a:cs typeface="+mn-cs"/>
              </a:rPr>
              <a:t>True</a:t>
            </a:r>
            <a:endParaRPr lang="en-IN"/>
          </a:p>
        </p:txBody>
      </p:sp>
      <p:sp>
        <p:nvSpPr>
          <p:cNvPr id="9" name="Rectangle 8">
            <a:extLst>
              <a:ext uri="{FF2B5EF4-FFF2-40B4-BE49-F238E27FC236}">
                <a16:creationId xmlns:a16="http://schemas.microsoft.com/office/drawing/2014/main" id="{779F5D7A-CF73-2E5A-4DED-B4C0D6B34DA1}"/>
              </a:ext>
            </a:extLst>
          </p:cNvPr>
          <p:cNvSpPr/>
          <p:nvPr/>
        </p:nvSpPr>
        <p:spPr>
          <a:xfrm>
            <a:off x="5290580" y="3997845"/>
            <a:ext cx="662832" cy="2895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04088">
              <a:spcAft>
                <a:spcPts val="600"/>
              </a:spcAft>
            </a:pPr>
            <a:r>
              <a:rPr lang="en-US" sz="1386" kern="1200">
                <a:solidFill>
                  <a:schemeClr val="dk1"/>
                </a:solidFill>
                <a:latin typeface="+mn-lt"/>
                <a:ea typeface="+mn-ea"/>
                <a:cs typeface="+mn-cs"/>
              </a:rPr>
              <a:t>True</a:t>
            </a:r>
            <a:endParaRPr lang="en-IN"/>
          </a:p>
        </p:txBody>
      </p:sp>
      <p:sp>
        <p:nvSpPr>
          <p:cNvPr id="10" name="Rectangle 9">
            <a:extLst>
              <a:ext uri="{FF2B5EF4-FFF2-40B4-BE49-F238E27FC236}">
                <a16:creationId xmlns:a16="http://schemas.microsoft.com/office/drawing/2014/main" id="{9D52BAEA-FF20-E25C-0886-CA83CC075D84}"/>
              </a:ext>
            </a:extLst>
          </p:cNvPr>
          <p:cNvSpPr/>
          <p:nvPr/>
        </p:nvSpPr>
        <p:spPr>
          <a:xfrm>
            <a:off x="5720513" y="5878029"/>
            <a:ext cx="662832" cy="2895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04088">
              <a:spcAft>
                <a:spcPts val="600"/>
              </a:spcAft>
            </a:pPr>
            <a:r>
              <a:rPr lang="en-US" sz="1386" kern="1200">
                <a:solidFill>
                  <a:schemeClr val="dk1"/>
                </a:solidFill>
                <a:latin typeface="+mn-lt"/>
                <a:ea typeface="+mn-ea"/>
                <a:cs typeface="+mn-cs"/>
              </a:rPr>
              <a:t>True</a:t>
            </a:r>
            <a:endParaRPr lang="en-IN"/>
          </a:p>
        </p:txBody>
      </p:sp>
      <p:sp>
        <p:nvSpPr>
          <p:cNvPr id="11" name="Rectangle 10">
            <a:extLst>
              <a:ext uri="{FF2B5EF4-FFF2-40B4-BE49-F238E27FC236}">
                <a16:creationId xmlns:a16="http://schemas.microsoft.com/office/drawing/2014/main" id="{AC706472-2CED-79FD-B9DD-FCEBAF9C8871}"/>
              </a:ext>
            </a:extLst>
          </p:cNvPr>
          <p:cNvSpPr/>
          <p:nvPr/>
        </p:nvSpPr>
        <p:spPr>
          <a:xfrm>
            <a:off x="2761725" y="5596820"/>
            <a:ext cx="945036" cy="2895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04088">
              <a:spcAft>
                <a:spcPts val="600"/>
              </a:spcAft>
            </a:pPr>
            <a:r>
              <a:rPr lang="en-US" sz="1386" kern="1200">
                <a:solidFill>
                  <a:schemeClr val="dk1"/>
                </a:solidFill>
                <a:latin typeface="+mn-lt"/>
                <a:ea typeface="+mn-ea"/>
                <a:cs typeface="+mn-cs"/>
              </a:rPr>
              <a:t>Can’t Say</a:t>
            </a:r>
            <a:endParaRPr lang="en-IN"/>
          </a:p>
        </p:txBody>
      </p:sp>
      <p:sp>
        <p:nvSpPr>
          <p:cNvPr id="13" name="Rectangle 12">
            <a:extLst>
              <a:ext uri="{FF2B5EF4-FFF2-40B4-BE49-F238E27FC236}">
                <a16:creationId xmlns:a16="http://schemas.microsoft.com/office/drawing/2014/main" id="{31001309-46DD-9E34-F7C8-ACBD07876B61}"/>
              </a:ext>
            </a:extLst>
          </p:cNvPr>
          <p:cNvSpPr/>
          <p:nvPr/>
        </p:nvSpPr>
        <p:spPr>
          <a:xfrm>
            <a:off x="6393608" y="6301767"/>
            <a:ext cx="1029747" cy="2837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04088">
              <a:spcAft>
                <a:spcPts val="600"/>
              </a:spcAft>
            </a:pPr>
            <a:r>
              <a:rPr lang="en-US" sz="1386" kern="1200">
                <a:solidFill>
                  <a:schemeClr val="dk1"/>
                </a:solidFill>
                <a:latin typeface="+mn-lt"/>
                <a:ea typeface="+mn-ea"/>
                <a:cs typeface="+mn-cs"/>
              </a:rPr>
              <a:t>Can’t Say</a:t>
            </a:r>
            <a:endParaRPr lang="en-IN"/>
          </a:p>
        </p:txBody>
      </p:sp>
      <p:pic>
        <p:nvPicPr>
          <p:cNvPr id="15" name="Picture 14" descr="A screenshot of a graph&#10;&#10;Description automatically generated">
            <a:extLst>
              <a:ext uri="{FF2B5EF4-FFF2-40B4-BE49-F238E27FC236}">
                <a16:creationId xmlns:a16="http://schemas.microsoft.com/office/drawing/2014/main" id="{8A85C96F-B96D-6C38-FF3D-F51E19BDD4E9}"/>
              </a:ext>
            </a:extLst>
          </p:cNvPr>
          <p:cNvPicPr>
            <a:picLocks noChangeAspect="1"/>
          </p:cNvPicPr>
          <p:nvPr/>
        </p:nvPicPr>
        <p:blipFill rotWithShape="1">
          <a:blip r:embed="rId2">
            <a:extLst>
              <a:ext uri="{28A0092B-C50C-407E-A947-70E740481C1C}">
                <a14:useLocalDpi xmlns:a14="http://schemas.microsoft.com/office/drawing/2010/main" val="0"/>
              </a:ext>
            </a:extLst>
          </a:blip>
          <a:srcRect l="4183" t="1497"/>
          <a:stretch/>
        </p:blipFill>
        <p:spPr>
          <a:xfrm>
            <a:off x="8397097" y="2237488"/>
            <a:ext cx="2378166" cy="3773753"/>
          </a:xfrm>
          <a:prstGeom prst="rect">
            <a:avLst/>
          </a:prstGeom>
        </p:spPr>
      </p:pic>
    </p:spTree>
    <p:extLst>
      <p:ext uri="{BB962C8B-B14F-4D97-AF65-F5344CB8AC3E}">
        <p14:creationId xmlns:p14="http://schemas.microsoft.com/office/powerpoint/2010/main" val="3724724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6045FE-724C-8F12-A15C-CF02445195AC}"/>
              </a:ext>
            </a:extLst>
          </p:cNvPr>
          <p:cNvSpPr txBox="1"/>
          <p:nvPr/>
        </p:nvSpPr>
        <p:spPr>
          <a:xfrm>
            <a:off x="820449" y="1897625"/>
            <a:ext cx="4620584" cy="226092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tx1"/>
                </a:solidFill>
                <a:latin typeface="Times New Roman" panose="02020603050405020304" pitchFamily="18" charset="0"/>
                <a:ea typeface="+mj-ea"/>
                <a:cs typeface="Times New Roman" panose="02020603050405020304" pitchFamily="18" charset="0"/>
              </a:rPr>
              <a:t>Fuel Efficiency vs (Transmission/ Cylinder count) </a:t>
            </a:r>
          </a:p>
        </p:txBody>
      </p:sp>
      <p:pic>
        <p:nvPicPr>
          <p:cNvPr id="5" name="Picture 4" descr="A chart with green and yellow squares&#10;&#10;Description automatically generated">
            <a:extLst>
              <a:ext uri="{FF2B5EF4-FFF2-40B4-BE49-F238E27FC236}">
                <a16:creationId xmlns:a16="http://schemas.microsoft.com/office/drawing/2014/main" id="{71A65FDC-7059-829F-F2E6-5650BAC8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253" y="957860"/>
            <a:ext cx="4942280" cy="4942280"/>
          </a:xfrm>
          <a:prstGeom prst="rect">
            <a:avLst/>
          </a:prstGeom>
        </p:spPr>
      </p:pic>
    </p:spTree>
    <p:extLst>
      <p:ext uri="{BB962C8B-B14F-4D97-AF65-F5344CB8AC3E}">
        <p14:creationId xmlns:p14="http://schemas.microsoft.com/office/powerpoint/2010/main" val="1540449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84AA-7FE1-0F81-4E92-2EEA20CF7542}"/>
              </a:ext>
            </a:extLst>
          </p:cNvPr>
          <p:cNvSpPr>
            <a:spLocks noGrp="1"/>
          </p:cNvSpPr>
          <p:nvPr>
            <p:ph type="title"/>
          </p:nvPr>
        </p:nvSpPr>
        <p:spPr>
          <a:xfrm>
            <a:off x="221974" y="198991"/>
            <a:ext cx="10515600" cy="774148"/>
          </a:xfrm>
        </p:spPr>
        <p:txBody>
          <a:bodyPr/>
          <a:lstStyle/>
          <a:p>
            <a:r>
              <a:rPr lang="en-IN" dirty="0"/>
              <a:t>Data looks like This ?</a:t>
            </a:r>
          </a:p>
        </p:txBody>
      </p:sp>
      <p:sp>
        <p:nvSpPr>
          <p:cNvPr id="3" name="Content Placeholder 2">
            <a:extLst>
              <a:ext uri="{FF2B5EF4-FFF2-40B4-BE49-F238E27FC236}">
                <a16:creationId xmlns:a16="http://schemas.microsoft.com/office/drawing/2014/main" id="{83022A85-883F-B7B6-FFCB-ACF562CD613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3F7966-367D-5B41-BD6A-B6C441CBC8F9}"/>
              </a:ext>
            </a:extLst>
          </p:cNvPr>
          <p:cNvPicPr>
            <a:picLocks noChangeAspect="1"/>
          </p:cNvPicPr>
          <p:nvPr/>
        </p:nvPicPr>
        <p:blipFill>
          <a:blip r:embed="rId2"/>
          <a:stretch>
            <a:fillRect/>
          </a:stretch>
        </p:blipFill>
        <p:spPr>
          <a:xfrm>
            <a:off x="0" y="1232452"/>
            <a:ext cx="12192000" cy="5796997"/>
          </a:xfrm>
          <a:prstGeom prst="rect">
            <a:avLst/>
          </a:prstGeom>
        </p:spPr>
      </p:pic>
    </p:spTree>
    <p:extLst>
      <p:ext uri="{BB962C8B-B14F-4D97-AF65-F5344CB8AC3E}">
        <p14:creationId xmlns:p14="http://schemas.microsoft.com/office/powerpoint/2010/main" val="2857974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1A41AA-9F06-20B8-937E-51436F6719EC}"/>
              </a:ext>
            </a:extLst>
          </p:cNvPr>
          <p:cNvSpPr txBox="1"/>
          <p:nvPr/>
        </p:nvSpPr>
        <p:spPr>
          <a:xfrm>
            <a:off x="1188069" y="381935"/>
            <a:ext cx="9356106" cy="120032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800" b="1" kern="1200" dirty="0">
                <a:solidFill>
                  <a:schemeClr val="tx1"/>
                </a:solidFill>
                <a:latin typeface="Times New Roman" panose="02020603050405020304" pitchFamily="18" charset="0"/>
                <a:ea typeface="+mj-ea"/>
                <a:cs typeface="Times New Roman" panose="02020603050405020304" pitchFamily="18" charset="0"/>
              </a:rPr>
              <a:t>Outlier detection – Excel and Box Plot Steps </a:t>
            </a:r>
          </a:p>
        </p:txBody>
      </p:sp>
      <p:sp>
        <p:nvSpPr>
          <p:cNvPr id="5" name="TextBox 4">
            <a:extLst>
              <a:ext uri="{FF2B5EF4-FFF2-40B4-BE49-F238E27FC236}">
                <a16:creationId xmlns:a16="http://schemas.microsoft.com/office/drawing/2014/main" id="{41DD1364-C01D-FBCE-60C0-9B3CEA0973E9}"/>
              </a:ext>
            </a:extLst>
          </p:cNvPr>
          <p:cNvSpPr txBox="1"/>
          <p:nvPr/>
        </p:nvSpPr>
        <p:spPr>
          <a:xfrm>
            <a:off x="1718152" y="1825625"/>
            <a:ext cx="4897526" cy="437043"/>
          </a:xfrm>
          <a:prstGeom prst="rect">
            <a:avLst/>
          </a:prstGeom>
          <a:noFill/>
        </p:spPr>
        <p:txBody>
          <a:bodyPr wrap="square">
            <a:spAutoFit/>
          </a:bodyPr>
          <a:lstStyle/>
          <a:p>
            <a:pPr defTabSz="731520">
              <a:spcAft>
                <a:spcPts val="600"/>
              </a:spcAft>
            </a:pPr>
            <a:r>
              <a:rPr lang="en-IN" sz="2240" kern="1200" dirty="0">
                <a:solidFill>
                  <a:schemeClr val="tx1"/>
                </a:solidFill>
                <a:latin typeface="Times New Roman" panose="02020603050405020304" pitchFamily="18" charset="0"/>
                <a:ea typeface="+mn-ea"/>
                <a:cs typeface="Times New Roman" panose="02020603050405020304" pitchFamily="18" charset="0"/>
              </a:rPr>
              <a:t>Hadlum vs Hadlum case </a:t>
            </a:r>
            <a:endParaRPr lang="en-IN" sz="2800" dirty="0">
              <a:latin typeface="Times New Roman" panose="02020603050405020304" pitchFamily="18" charset="0"/>
              <a:cs typeface="Times New Roman" panose="02020603050405020304" pitchFamily="18" charset="0"/>
            </a:endParaRPr>
          </a:p>
        </p:txBody>
      </p:sp>
      <p:pic>
        <p:nvPicPr>
          <p:cNvPr id="7" name="Picture 6" descr="A pregnant person holding her belly&#10;&#10;Description automatically generated">
            <a:extLst>
              <a:ext uri="{FF2B5EF4-FFF2-40B4-BE49-F238E27FC236}">
                <a16:creationId xmlns:a16="http://schemas.microsoft.com/office/drawing/2014/main" id="{E9B67FF6-CF7C-3C2D-4F0C-FEC2A8E78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974" y="2534832"/>
            <a:ext cx="3171542" cy="3684993"/>
          </a:xfrm>
          <a:prstGeom prst="rect">
            <a:avLst/>
          </a:prstGeom>
        </p:spPr>
      </p:pic>
      <p:pic>
        <p:nvPicPr>
          <p:cNvPr id="9" name="Picture 8" descr="A cartoon of two men&#10;&#10;Description automatically generated">
            <a:extLst>
              <a:ext uri="{FF2B5EF4-FFF2-40B4-BE49-F238E27FC236}">
                <a16:creationId xmlns:a16="http://schemas.microsoft.com/office/drawing/2014/main" id="{02B1BEB5-84F3-EA1F-81C5-30978AEED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678" y="2724413"/>
            <a:ext cx="3619578" cy="3060954"/>
          </a:xfrm>
          <a:prstGeom prst="rect">
            <a:avLst/>
          </a:prstGeom>
        </p:spPr>
      </p:pic>
      <p:sp>
        <p:nvSpPr>
          <p:cNvPr id="10" name="Rectangle 9">
            <a:extLst>
              <a:ext uri="{FF2B5EF4-FFF2-40B4-BE49-F238E27FC236}">
                <a16:creationId xmlns:a16="http://schemas.microsoft.com/office/drawing/2014/main" id="{E530B0FB-F9E9-FD39-765F-7B117BE4C8FC}"/>
              </a:ext>
            </a:extLst>
          </p:cNvPr>
          <p:cNvSpPr/>
          <p:nvPr/>
        </p:nvSpPr>
        <p:spPr>
          <a:xfrm>
            <a:off x="7445098" y="4067284"/>
            <a:ext cx="1453459" cy="73956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731520">
              <a:spcAft>
                <a:spcPts val="600"/>
              </a:spcAft>
            </a:pPr>
            <a:r>
              <a:rPr lang="en-US" sz="1440" kern="1200" dirty="0">
                <a:solidFill>
                  <a:schemeClr val="tx1"/>
                </a:solidFill>
                <a:latin typeface="Times New Roman" panose="02020603050405020304" pitchFamily="18" charset="0"/>
                <a:cs typeface="Times New Roman" panose="02020603050405020304" pitchFamily="18" charset="0"/>
              </a:rPr>
              <a:t>I tell you Watson there is something fishy going on here...</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94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FA0E80-01D2-D2DA-742E-3BCCC19D7394}"/>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tx1"/>
                </a:solidFill>
                <a:latin typeface="Times New Roman" panose="02020603050405020304" pitchFamily="18" charset="0"/>
                <a:ea typeface="+mj-ea"/>
                <a:cs typeface="Times New Roman" panose="02020603050405020304" pitchFamily="18" charset="0"/>
              </a:rPr>
              <a:t>Measuring Variability and Spread</a:t>
            </a:r>
          </a:p>
        </p:txBody>
      </p:sp>
      <p:sp>
        <p:nvSpPr>
          <p:cNvPr id="5" name="TextBox 4">
            <a:extLst>
              <a:ext uri="{FF2B5EF4-FFF2-40B4-BE49-F238E27FC236}">
                <a16:creationId xmlns:a16="http://schemas.microsoft.com/office/drawing/2014/main" id="{B37ECFAD-B455-9211-6980-A7C42FF31207}"/>
              </a:ext>
            </a:extLst>
          </p:cNvPr>
          <p:cNvSpPr txBox="1"/>
          <p:nvPr/>
        </p:nvSpPr>
        <p:spPr>
          <a:xfrm>
            <a:off x="841248" y="1947345"/>
            <a:ext cx="7913834" cy="931126"/>
          </a:xfrm>
          <a:prstGeom prst="rect">
            <a:avLst/>
          </a:prstGeom>
          <a:noFill/>
        </p:spPr>
        <p:txBody>
          <a:bodyPr wrap="square">
            <a:spAutoFit/>
          </a:bodyPr>
          <a:lstStyle/>
          <a:p>
            <a:pPr defTabSz="886968">
              <a:spcAft>
                <a:spcPts val="600"/>
              </a:spcAft>
            </a:pPr>
            <a:r>
              <a:rPr lang="en-US" sz="2716" kern="1200" dirty="0">
                <a:solidFill>
                  <a:schemeClr val="tx1"/>
                </a:solidFill>
                <a:latin typeface="Times New Roman" panose="02020603050405020304" pitchFamily="18" charset="0"/>
                <a:ea typeface="+mn-ea"/>
                <a:cs typeface="Times New Roman" panose="02020603050405020304" pitchFamily="18" charset="0"/>
              </a:rPr>
              <a:t>Range and IQR give the spread but still do not describe variability (consistency).</a:t>
            </a:r>
            <a:endParaRPr lang="en-I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0235AB0-7BAF-266F-2FAF-DCA1EC780FA1}"/>
              </a:ext>
            </a:extLst>
          </p:cNvPr>
          <p:cNvSpPr txBox="1"/>
          <p:nvPr/>
        </p:nvSpPr>
        <p:spPr>
          <a:xfrm>
            <a:off x="1084956" y="5493266"/>
            <a:ext cx="7670125" cy="1005147"/>
          </a:xfrm>
          <a:prstGeom prst="rect">
            <a:avLst/>
          </a:prstGeom>
          <a:noFill/>
        </p:spPr>
        <p:txBody>
          <a:bodyPr wrap="square">
            <a:spAutoFit/>
          </a:bodyPr>
          <a:lstStyle/>
          <a:p>
            <a:pPr defTabSz="886968">
              <a:spcAft>
                <a:spcPts val="600"/>
              </a:spcAft>
            </a:pPr>
            <a:r>
              <a:rPr lang="en-US" sz="2716" kern="1200" dirty="0">
                <a:solidFill>
                  <a:schemeClr val="tx1"/>
                </a:solidFill>
                <a:latin typeface="Times New Roman" panose="02020603050405020304" pitchFamily="18" charset="0"/>
                <a:ea typeface="+mn-ea"/>
                <a:cs typeface="Times New Roman" panose="02020603050405020304" pitchFamily="18" charset="0"/>
              </a:rPr>
              <a:t>Average distance from the mean? </a:t>
            </a:r>
          </a:p>
          <a:p>
            <a:pPr defTabSz="886968">
              <a:spcAft>
                <a:spcPts val="600"/>
              </a:spcAft>
            </a:pPr>
            <a:r>
              <a:rPr lang="en-US" sz="2716" kern="1200" dirty="0">
                <a:solidFill>
                  <a:schemeClr val="tx1"/>
                </a:solidFill>
                <a:latin typeface="Times New Roman" panose="02020603050405020304" pitchFamily="18" charset="0"/>
                <a:ea typeface="+mn-ea"/>
                <a:cs typeface="Times New Roman" panose="02020603050405020304" pitchFamily="18" charset="0"/>
              </a:rPr>
              <a:t>3  3  6  7  7  10  10  10  11  13  30</a:t>
            </a:r>
            <a:endParaRPr lang="en-IN" sz="2800" dirty="0">
              <a:latin typeface="Times New Roman" panose="02020603050405020304" pitchFamily="18" charset="0"/>
              <a:cs typeface="Times New Roman" panose="02020603050405020304" pitchFamily="18" charset="0"/>
            </a:endParaRPr>
          </a:p>
        </p:txBody>
      </p:sp>
      <p:pic>
        <p:nvPicPr>
          <p:cNvPr id="9" name="Picture 8" descr="A red and blue line graph&#10;&#10;Description automatically generated">
            <a:extLst>
              <a:ext uri="{FF2B5EF4-FFF2-40B4-BE49-F238E27FC236}">
                <a16:creationId xmlns:a16="http://schemas.microsoft.com/office/drawing/2014/main" id="{6F7FC250-303F-4EEC-AC3B-E0B7BF66E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453" y="2799778"/>
            <a:ext cx="5701324" cy="2529459"/>
          </a:xfrm>
          <a:prstGeom prst="rect">
            <a:avLst/>
          </a:prstGeom>
        </p:spPr>
      </p:pic>
    </p:spTree>
    <p:extLst>
      <p:ext uri="{BB962C8B-B14F-4D97-AF65-F5344CB8AC3E}">
        <p14:creationId xmlns:p14="http://schemas.microsoft.com/office/powerpoint/2010/main" val="13110897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06138D-75CC-098F-8D06-9587C6CEBC85}"/>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dirty="0">
                <a:solidFill>
                  <a:schemeClr val="tx1"/>
                </a:solidFill>
                <a:latin typeface="Times New Roman" panose="02020603050405020304" pitchFamily="18" charset="0"/>
                <a:ea typeface="+mj-ea"/>
                <a:cs typeface="Times New Roman" panose="02020603050405020304" pitchFamily="18" charset="0"/>
              </a:rPr>
              <a:t>Average Distance from Mean </a:t>
            </a:r>
          </a:p>
        </p:txBody>
      </p:sp>
      <p:sp>
        <p:nvSpPr>
          <p:cNvPr id="5" name="TextBox 4">
            <a:extLst>
              <a:ext uri="{FF2B5EF4-FFF2-40B4-BE49-F238E27FC236}">
                <a16:creationId xmlns:a16="http://schemas.microsoft.com/office/drawing/2014/main" id="{01EF8AB1-0C81-D7D0-0CEF-619EAE80B202}"/>
              </a:ext>
            </a:extLst>
          </p:cNvPr>
          <p:cNvSpPr txBox="1"/>
          <p:nvPr/>
        </p:nvSpPr>
        <p:spPr>
          <a:xfrm>
            <a:off x="1452704" y="1926266"/>
            <a:ext cx="2461991" cy="391517"/>
          </a:xfrm>
          <a:prstGeom prst="rect">
            <a:avLst/>
          </a:prstGeom>
          <a:noFill/>
        </p:spPr>
        <p:txBody>
          <a:bodyPr wrap="square">
            <a:spAutoFit/>
          </a:bodyPr>
          <a:lstStyle/>
          <a:p>
            <a:pPr defTabSz="740664">
              <a:spcAft>
                <a:spcPts val="600"/>
              </a:spcAft>
            </a:pPr>
            <a:r>
              <a:rPr lang="en-IN" sz="1944" b="1" kern="1200" dirty="0">
                <a:solidFill>
                  <a:schemeClr val="tx1"/>
                </a:solidFill>
                <a:latin typeface="Times New Roman" panose="02020603050405020304" pitchFamily="18" charset="0"/>
                <a:ea typeface="+mn-ea"/>
                <a:cs typeface="Times New Roman" panose="02020603050405020304" pitchFamily="18" charset="0"/>
              </a:rPr>
              <a:t>Consider the dataset </a:t>
            </a:r>
            <a:endParaRPr lang="en-IN"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5FDDFA-C46D-29DB-027E-38F613EB9D33}"/>
              </a:ext>
            </a:extLst>
          </p:cNvPr>
          <p:cNvSpPr txBox="1"/>
          <p:nvPr/>
        </p:nvSpPr>
        <p:spPr>
          <a:xfrm>
            <a:off x="2683699" y="2519710"/>
            <a:ext cx="986401" cy="316690"/>
          </a:xfrm>
          <a:prstGeom prst="rect">
            <a:avLst/>
          </a:prstGeom>
          <a:noFill/>
        </p:spPr>
        <p:txBody>
          <a:bodyPr wrap="square">
            <a:spAutoFit/>
          </a:bodyPr>
          <a:lstStyle/>
          <a:p>
            <a:pPr defTabSz="740664">
              <a:spcAft>
                <a:spcPts val="600"/>
              </a:spcAft>
            </a:pPr>
            <a:r>
              <a:rPr lang="en-IN" sz="1458" kern="1200">
                <a:solidFill>
                  <a:schemeClr val="tx1"/>
                </a:solidFill>
                <a:latin typeface="+mn-lt"/>
                <a:ea typeface="+mn-ea"/>
                <a:cs typeface="+mn-cs"/>
              </a:rPr>
              <a:t>2, 2, 4, 4 </a:t>
            </a:r>
            <a:endParaRPr lang="en-IN"/>
          </a:p>
        </p:txBody>
      </p:sp>
      <p:sp>
        <p:nvSpPr>
          <p:cNvPr id="9" name="TextBox 8">
            <a:extLst>
              <a:ext uri="{FF2B5EF4-FFF2-40B4-BE49-F238E27FC236}">
                <a16:creationId xmlns:a16="http://schemas.microsoft.com/office/drawing/2014/main" id="{63C7D2EF-7F2D-DA7C-A676-36FD97D32F54}"/>
              </a:ext>
            </a:extLst>
          </p:cNvPr>
          <p:cNvSpPr txBox="1"/>
          <p:nvPr/>
        </p:nvSpPr>
        <p:spPr>
          <a:xfrm>
            <a:off x="7114482" y="2519710"/>
            <a:ext cx="1307181" cy="316690"/>
          </a:xfrm>
          <a:prstGeom prst="rect">
            <a:avLst/>
          </a:prstGeom>
          <a:noFill/>
        </p:spPr>
        <p:txBody>
          <a:bodyPr wrap="square">
            <a:spAutoFit/>
          </a:bodyPr>
          <a:lstStyle/>
          <a:p>
            <a:pPr defTabSz="740664">
              <a:spcAft>
                <a:spcPts val="600"/>
              </a:spcAft>
            </a:pPr>
            <a:r>
              <a:rPr lang="en-IN" sz="1458" kern="1200">
                <a:solidFill>
                  <a:schemeClr val="tx1"/>
                </a:solidFill>
                <a:latin typeface="+mn-lt"/>
                <a:ea typeface="+mn-ea"/>
                <a:cs typeface="+mn-cs"/>
              </a:rPr>
              <a:t>Mean, 𝜇 =3</a:t>
            </a:r>
            <a:endParaRPr lang="en-IN"/>
          </a:p>
        </p:txBody>
      </p:sp>
      <p:cxnSp>
        <p:nvCxnSpPr>
          <p:cNvPr id="11" name="Straight Connector 10">
            <a:extLst>
              <a:ext uri="{FF2B5EF4-FFF2-40B4-BE49-F238E27FC236}">
                <a16:creationId xmlns:a16="http://schemas.microsoft.com/office/drawing/2014/main" id="{C79F0441-2F82-C222-7297-4A0FCE9C2565}"/>
              </a:ext>
            </a:extLst>
          </p:cNvPr>
          <p:cNvCxnSpPr>
            <a:cxnSpLocks/>
          </p:cNvCxnSpPr>
          <p:nvPr/>
        </p:nvCxnSpPr>
        <p:spPr>
          <a:xfrm>
            <a:off x="2302772" y="3945433"/>
            <a:ext cx="6447691" cy="56137"/>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913BD0F0-BC67-0932-BACC-47FD2366FD6B}"/>
              </a:ext>
            </a:extLst>
          </p:cNvPr>
          <p:cNvCxnSpPr>
            <a:cxnSpLocks/>
          </p:cNvCxnSpPr>
          <p:nvPr/>
        </p:nvCxnSpPr>
        <p:spPr>
          <a:xfrm flipH="1">
            <a:off x="4395865" y="3696828"/>
            <a:ext cx="705717"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678D937A-B449-8E93-12BF-2C059DE176E2}"/>
              </a:ext>
            </a:extLst>
          </p:cNvPr>
          <p:cNvCxnSpPr>
            <a:cxnSpLocks/>
          </p:cNvCxnSpPr>
          <p:nvPr/>
        </p:nvCxnSpPr>
        <p:spPr>
          <a:xfrm>
            <a:off x="5927595" y="3696828"/>
            <a:ext cx="621512"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DDEA895B-F997-79F4-2B2E-2A7B454394FE}"/>
              </a:ext>
            </a:extLst>
          </p:cNvPr>
          <p:cNvSpPr txBox="1"/>
          <p:nvPr/>
        </p:nvSpPr>
        <p:spPr>
          <a:xfrm>
            <a:off x="5390289" y="3386171"/>
            <a:ext cx="392957" cy="491225"/>
          </a:xfrm>
          <a:prstGeom prst="rect">
            <a:avLst/>
          </a:prstGeom>
          <a:noFill/>
        </p:spPr>
        <p:txBody>
          <a:bodyPr wrap="square">
            <a:spAutoFit/>
          </a:bodyPr>
          <a:lstStyle/>
          <a:p>
            <a:pPr defTabSz="740664">
              <a:spcAft>
                <a:spcPts val="600"/>
              </a:spcAft>
            </a:pPr>
            <a:r>
              <a:rPr lang="en-IN" sz="2592" kern="1200">
                <a:solidFill>
                  <a:schemeClr val="tx1"/>
                </a:solidFill>
                <a:latin typeface="+mn-lt"/>
                <a:ea typeface="+mn-ea"/>
                <a:cs typeface="+mn-cs"/>
              </a:rPr>
              <a:t>𝜇</a:t>
            </a:r>
            <a:endParaRPr lang="en-IN" sz="3200"/>
          </a:p>
        </p:txBody>
      </p:sp>
      <p:sp>
        <p:nvSpPr>
          <p:cNvPr id="23" name="TextBox 22">
            <a:extLst>
              <a:ext uri="{FF2B5EF4-FFF2-40B4-BE49-F238E27FC236}">
                <a16:creationId xmlns:a16="http://schemas.microsoft.com/office/drawing/2014/main" id="{FACD5416-8787-25CE-8527-23139FE9F724}"/>
              </a:ext>
            </a:extLst>
          </p:cNvPr>
          <p:cNvSpPr txBox="1"/>
          <p:nvPr/>
        </p:nvSpPr>
        <p:spPr>
          <a:xfrm>
            <a:off x="4500119" y="3385818"/>
            <a:ext cx="392955" cy="316690"/>
          </a:xfrm>
          <a:prstGeom prst="rect">
            <a:avLst/>
          </a:prstGeom>
          <a:noFill/>
        </p:spPr>
        <p:txBody>
          <a:bodyPr wrap="square">
            <a:spAutoFit/>
          </a:bodyPr>
          <a:lstStyle/>
          <a:p>
            <a:pPr defTabSz="740664">
              <a:spcAft>
                <a:spcPts val="600"/>
              </a:spcAft>
            </a:pPr>
            <a:r>
              <a:rPr lang="en-US" sz="1458" kern="1200">
                <a:solidFill>
                  <a:schemeClr val="tx1"/>
                </a:solidFill>
                <a:latin typeface="+mn-lt"/>
                <a:ea typeface="+mn-ea"/>
                <a:cs typeface="+mn-cs"/>
              </a:rPr>
              <a:t>-</a:t>
            </a:r>
            <a:r>
              <a:rPr lang="en-IN" sz="1458" kern="1200">
                <a:solidFill>
                  <a:schemeClr val="tx1"/>
                </a:solidFill>
                <a:latin typeface="+mn-lt"/>
                <a:ea typeface="+mn-ea"/>
                <a:cs typeface="+mn-cs"/>
              </a:rPr>
              <a:t>1</a:t>
            </a:r>
            <a:endParaRPr lang="en-IN"/>
          </a:p>
        </p:txBody>
      </p:sp>
      <p:sp>
        <p:nvSpPr>
          <p:cNvPr id="25" name="TextBox 24">
            <a:extLst>
              <a:ext uri="{FF2B5EF4-FFF2-40B4-BE49-F238E27FC236}">
                <a16:creationId xmlns:a16="http://schemas.microsoft.com/office/drawing/2014/main" id="{5713930E-61A3-5B36-6C0C-666ABE8D30D5}"/>
              </a:ext>
            </a:extLst>
          </p:cNvPr>
          <p:cNvSpPr txBox="1"/>
          <p:nvPr/>
        </p:nvSpPr>
        <p:spPr>
          <a:xfrm>
            <a:off x="6108041" y="3413195"/>
            <a:ext cx="392957" cy="316690"/>
          </a:xfrm>
          <a:prstGeom prst="rect">
            <a:avLst/>
          </a:prstGeom>
          <a:noFill/>
        </p:spPr>
        <p:txBody>
          <a:bodyPr wrap="square">
            <a:spAutoFit/>
          </a:bodyPr>
          <a:lstStyle/>
          <a:p>
            <a:pPr defTabSz="740664">
              <a:spcAft>
                <a:spcPts val="600"/>
              </a:spcAft>
            </a:pPr>
            <a:r>
              <a:rPr lang="en-US" sz="1458" kern="1200">
                <a:solidFill>
                  <a:schemeClr val="tx1"/>
                </a:solidFill>
                <a:latin typeface="+mn-lt"/>
                <a:ea typeface="+mn-ea"/>
                <a:cs typeface="+mn-cs"/>
              </a:rPr>
              <a:t>1</a:t>
            </a:r>
            <a:endParaRPr lang="en-IN"/>
          </a:p>
        </p:txBody>
      </p:sp>
      <p:sp>
        <p:nvSpPr>
          <p:cNvPr id="26" name="TextBox 25">
            <a:extLst>
              <a:ext uri="{FF2B5EF4-FFF2-40B4-BE49-F238E27FC236}">
                <a16:creationId xmlns:a16="http://schemas.microsoft.com/office/drawing/2014/main" id="{9C6083ED-6091-1495-29D4-1C31CAA8B74B}"/>
              </a:ext>
            </a:extLst>
          </p:cNvPr>
          <p:cNvSpPr txBox="1"/>
          <p:nvPr/>
        </p:nvSpPr>
        <p:spPr>
          <a:xfrm>
            <a:off x="2820031" y="4083869"/>
            <a:ext cx="232566" cy="316690"/>
          </a:xfrm>
          <a:prstGeom prst="rect">
            <a:avLst/>
          </a:prstGeom>
          <a:noFill/>
        </p:spPr>
        <p:txBody>
          <a:bodyPr wrap="square">
            <a:spAutoFit/>
          </a:bodyPr>
          <a:lstStyle/>
          <a:p>
            <a:pPr defTabSz="740664">
              <a:spcAft>
                <a:spcPts val="600"/>
              </a:spcAft>
            </a:pPr>
            <a:r>
              <a:rPr lang="en-US" sz="1458" kern="1200">
                <a:solidFill>
                  <a:schemeClr val="tx1"/>
                </a:solidFill>
                <a:latin typeface="+mn-lt"/>
                <a:ea typeface="+mn-ea"/>
                <a:cs typeface="+mn-cs"/>
              </a:rPr>
              <a:t>1</a:t>
            </a:r>
            <a:endParaRPr lang="en-IN"/>
          </a:p>
        </p:txBody>
      </p:sp>
      <p:sp>
        <p:nvSpPr>
          <p:cNvPr id="27" name="TextBox 26">
            <a:extLst>
              <a:ext uri="{FF2B5EF4-FFF2-40B4-BE49-F238E27FC236}">
                <a16:creationId xmlns:a16="http://schemas.microsoft.com/office/drawing/2014/main" id="{35D6F6FC-CFDB-A95D-7533-047A07BF6211}"/>
              </a:ext>
            </a:extLst>
          </p:cNvPr>
          <p:cNvSpPr txBox="1"/>
          <p:nvPr/>
        </p:nvSpPr>
        <p:spPr>
          <a:xfrm>
            <a:off x="4245499" y="4152588"/>
            <a:ext cx="232566" cy="316690"/>
          </a:xfrm>
          <a:prstGeom prst="rect">
            <a:avLst/>
          </a:prstGeom>
          <a:noFill/>
        </p:spPr>
        <p:txBody>
          <a:bodyPr wrap="square">
            <a:spAutoFit/>
          </a:bodyPr>
          <a:lstStyle/>
          <a:p>
            <a:pPr defTabSz="740664">
              <a:spcAft>
                <a:spcPts val="600"/>
              </a:spcAft>
            </a:pPr>
            <a:r>
              <a:rPr lang="en-US" sz="1458" kern="1200">
                <a:solidFill>
                  <a:schemeClr val="tx1"/>
                </a:solidFill>
                <a:latin typeface="+mn-lt"/>
                <a:ea typeface="+mn-ea"/>
                <a:cs typeface="+mn-cs"/>
              </a:rPr>
              <a:t>2</a:t>
            </a:r>
            <a:endParaRPr lang="en-IN"/>
          </a:p>
        </p:txBody>
      </p:sp>
      <p:sp>
        <p:nvSpPr>
          <p:cNvPr id="28" name="TextBox 27">
            <a:extLst>
              <a:ext uri="{FF2B5EF4-FFF2-40B4-BE49-F238E27FC236}">
                <a16:creationId xmlns:a16="http://schemas.microsoft.com/office/drawing/2014/main" id="{37869913-190D-AD5F-F17B-50EB36B2827D}"/>
              </a:ext>
            </a:extLst>
          </p:cNvPr>
          <p:cNvSpPr txBox="1"/>
          <p:nvPr/>
        </p:nvSpPr>
        <p:spPr>
          <a:xfrm>
            <a:off x="5478501" y="4153264"/>
            <a:ext cx="232566" cy="316690"/>
          </a:xfrm>
          <a:prstGeom prst="rect">
            <a:avLst/>
          </a:prstGeom>
          <a:noFill/>
        </p:spPr>
        <p:txBody>
          <a:bodyPr wrap="square">
            <a:spAutoFit/>
          </a:bodyPr>
          <a:lstStyle/>
          <a:p>
            <a:pPr defTabSz="740664">
              <a:spcAft>
                <a:spcPts val="600"/>
              </a:spcAft>
            </a:pPr>
            <a:r>
              <a:rPr lang="en-IN" sz="1458" kern="1200">
                <a:solidFill>
                  <a:schemeClr val="tx1"/>
                </a:solidFill>
                <a:latin typeface="+mn-lt"/>
                <a:ea typeface="+mn-ea"/>
                <a:cs typeface="+mn-cs"/>
              </a:rPr>
              <a:t>3</a:t>
            </a:r>
            <a:endParaRPr lang="en-IN"/>
          </a:p>
        </p:txBody>
      </p:sp>
      <p:sp>
        <p:nvSpPr>
          <p:cNvPr id="29" name="TextBox 28">
            <a:extLst>
              <a:ext uri="{FF2B5EF4-FFF2-40B4-BE49-F238E27FC236}">
                <a16:creationId xmlns:a16="http://schemas.microsoft.com/office/drawing/2014/main" id="{CBE96993-11E7-7438-AF0A-104DB969E450}"/>
              </a:ext>
            </a:extLst>
          </p:cNvPr>
          <p:cNvSpPr txBox="1"/>
          <p:nvPr/>
        </p:nvSpPr>
        <p:spPr>
          <a:xfrm>
            <a:off x="6436833" y="4160607"/>
            <a:ext cx="232566" cy="316690"/>
          </a:xfrm>
          <a:prstGeom prst="rect">
            <a:avLst/>
          </a:prstGeom>
          <a:noFill/>
        </p:spPr>
        <p:txBody>
          <a:bodyPr wrap="square">
            <a:spAutoFit/>
          </a:bodyPr>
          <a:lstStyle/>
          <a:p>
            <a:pPr defTabSz="740664">
              <a:spcAft>
                <a:spcPts val="600"/>
              </a:spcAft>
            </a:pPr>
            <a:r>
              <a:rPr lang="en-US" sz="1458" kern="1200">
                <a:solidFill>
                  <a:schemeClr val="tx1"/>
                </a:solidFill>
                <a:latin typeface="+mn-lt"/>
                <a:ea typeface="+mn-ea"/>
                <a:cs typeface="+mn-cs"/>
              </a:rPr>
              <a:t>4</a:t>
            </a:r>
            <a:endParaRPr lang="en-IN"/>
          </a:p>
        </p:txBody>
      </p:sp>
      <p:sp>
        <p:nvSpPr>
          <p:cNvPr id="30" name="TextBox 29">
            <a:extLst>
              <a:ext uri="{FF2B5EF4-FFF2-40B4-BE49-F238E27FC236}">
                <a16:creationId xmlns:a16="http://schemas.microsoft.com/office/drawing/2014/main" id="{99008EDA-4FBA-9C61-6F42-11F17AA62BC0}"/>
              </a:ext>
            </a:extLst>
          </p:cNvPr>
          <p:cNvSpPr txBox="1"/>
          <p:nvPr/>
        </p:nvSpPr>
        <p:spPr>
          <a:xfrm>
            <a:off x="7768072" y="4162327"/>
            <a:ext cx="232566" cy="316690"/>
          </a:xfrm>
          <a:prstGeom prst="rect">
            <a:avLst/>
          </a:prstGeom>
          <a:noFill/>
        </p:spPr>
        <p:txBody>
          <a:bodyPr wrap="square">
            <a:spAutoFit/>
          </a:bodyPr>
          <a:lstStyle/>
          <a:p>
            <a:pPr defTabSz="740664">
              <a:spcAft>
                <a:spcPts val="600"/>
              </a:spcAft>
            </a:pPr>
            <a:r>
              <a:rPr lang="en-US" sz="1458" kern="1200">
                <a:solidFill>
                  <a:schemeClr val="tx1"/>
                </a:solidFill>
                <a:latin typeface="+mn-lt"/>
                <a:ea typeface="+mn-ea"/>
                <a:cs typeface="+mn-cs"/>
              </a:rPr>
              <a:t>5</a:t>
            </a:r>
            <a:endParaRPr lang="en-IN"/>
          </a:p>
        </p:txBody>
      </p:sp>
      <p:cxnSp>
        <p:nvCxnSpPr>
          <p:cNvPr id="32" name="Straight Connector 31">
            <a:extLst>
              <a:ext uri="{FF2B5EF4-FFF2-40B4-BE49-F238E27FC236}">
                <a16:creationId xmlns:a16="http://schemas.microsoft.com/office/drawing/2014/main" id="{E5F72C2F-8C81-1AB4-4D65-F1FE32E729E1}"/>
              </a:ext>
            </a:extLst>
          </p:cNvPr>
          <p:cNvCxnSpPr/>
          <p:nvPr/>
        </p:nvCxnSpPr>
        <p:spPr>
          <a:xfrm>
            <a:off x="4355769" y="3341011"/>
            <a:ext cx="0" cy="567281"/>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7DA18DE5-8E34-4B89-5CBC-AC4061426095}"/>
              </a:ext>
            </a:extLst>
          </p:cNvPr>
          <p:cNvCxnSpPr/>
          <p:nvPr/>
        </p:nvCxnSpPr>
        <p:spPr>
          <a:xfrm>
            <a:off x="6577175" y="3318858"/>
            <a:ext cx="0" cy="567281"/>
          </a:xfrm>
          <a:prstGeom prst="line">
            <a:avLst/>
          </a:prstGeom>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6546CA00-4DE0-869F-DB3E-53448D1C49AF}"/>
              </a:ext>
            </a:extLst>
          </p:cNvPr>
          <p:cNvSpPr txBox="1"/>
          <p:nvPr/>
        </p:nvSpPr>
        <p:spPr>
          <a:xfrm>
            <a:off x="3104725" y="4612865"/>
            <a:ext cx="5212685" cy="391517"/>
          </a:xfrm>
          <a:prstGeom prst="rect">
            <a:avLst/>
          </a:prstGeom>
          <a:noFill/>
        </p:spPr>
        <p:txBody>
          <a:bodyPr wrap="square">
            <a:spAutoFit/>
          </a:bodyPr>
          <a:lstStyle/>
          <a:p>
            <a:pPr defTabSz="740664">
              <a:spcAft>
                <a:spcPts val="600"/>
              </a:spcAft>
            </a:pPr>
            <a:r>
              <a:rPr lang="en-US" sz="1944" kern="1200">
                <a:solidFill>
                  <a:schemeClr val="tx1"/>
                </a:solidFill>
                <a:latin typeface="Times New Roman" panose="02020603050405020304" pitchFamily="18" charset="0"/>
                <a:ea typeface="+mn-ea"/>
                <a:cs typeface="Times New Roman" panose="02020603050405020304" pitchFamily="18" charset="0"/>
              </a:rPr>
              <a:t>Average distance of all points from the mean = 0</a:t>
            </a:r>
            <a:endParaRPr lang="en-IN" sz="240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772DC1D8-8297-5DB4-9B9D-DF12050D51F0}"/>
              </a:ext>
            </a:extLst>
          </p:cNvPr>
          <p:cNvSpPr txBox="1"/>
          <p:nvPr/>
        </p:nvSpPr>
        <p:spPr>
          <a:xfrm>
            <a:off x="1452704" y="5505589"/>
            <a:ext cx="9286591" cy="790345"/>
          </a:xfrm>
          <a:prstGeom prst="rect">
            <a:avLst/>
          </a:prstGeom>
          <a:noFill/>
        </p:spPr>
        <p:txBody>
          <a:bodyPr wrap="square">
            <a:spAutoFit/>
          </a:bodyPr>
          <a:lstStyle/>
          <a:p>
            <a:pPr defTabSz="740664">
              <a:spcAft>
                <a:spcPts val="600"/>
              </a:spcAft>
            </a:pPr>
            <a:r>
              <a:rPr lang="en-US" sz="2268" kern="1200" dirty="0">
                <a:solidFill>
                  <a:schemeClr val="tx1"/>
                </a:solidFill>
                <a:latin typeface="Times New Roman" panose="02020603050405020304" pitchFamily="18" charset="0"/>
                <a:ea typeface="+mn-ea"/>
                <a:cs typeface="Times New Roman" panose="02020603050405020304" pitchFamily="18" charset="0"/>
              </a:rPr>
              <a:t>We need to measure unsigned distance. Two choices - </a:t>
            </a:r>
            <a:r>
              <a:rPr lang="en-US" sz="2268" b="1" kern="1200" dirty="0">
                <a:solidFill>
                  <a:schemeClr val="tx1"/>
                </a:solidFill>
                <a:latin typeface="Times New Roman" panose="02020603050405020304" pitchFamily="18" charset="0"/>
                <a:ea typeface="+mn-ea"/>
                <a:cs typeface="Times New Roman" panose="02020603050405020304" pitchFamily="18" charset="0"/>
              </a:rPr>
              <a:t>absolute values </a:t>
            </a:r>
            <a:r>
              <a:rPr lang="en-US" sz="2268" kern="1200" dirty="0">
                <a:solidFill>
                  <a:schemeClr val="tx1"/>
                </a:solidFill>
                <a:latin typeface="Times New Roman" panose="02020603050405020304" pitchFamily="18" charset="0"/>
                <a:ea typeface="+mn-ea"/>
                <a:cs typeface="Times New Roman" panose="02020603050405020304" pitchFamily="18" charset="0"/>
              </a:rPr>
              <a:t>or consider </a:t>
            </a:r>
            <a:r>
              <a:rPr lang="en-US" sz="2268" b="1" kern="1200" dirty="0">
                <a:solidFill>
                  <a:schemeClr val="tx1"/>
                </a:solidFill>
                <a:latin typeface="Times New Roman" panose="02020603050405020304" pitchFamily="18" charset="0"/>
                <a:ea typeface="+mn-ea"/>
                <a:cs typeface="Times New Roman" panose="02020603050405020304" pitchFamily="18" charset="0"/>
              </a:rPr>
              <a:t>squared distances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5261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0BCD67-B9AB-7CFF-9D2F-2DA16E2ABF3F}"/>
              </a:ext>
            </a:extLst>
          </p:cNvPr>
          <p:cNvSpPr txBox="1"/>
          <p:nvPr/>
        </p:nvSpPr>
        <p:spPr>
          <a:xfrm>
            <a:off x="841248" y="334644"/>
            <a:ext cx="10509504" cy="10769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Mean Absolute Distance (MAD) from µ </a:t>
            </a:r>
          </a:p>
        </p:txBody>
      </p:sp>
      <p:sp>
        <p:nvSpPr>
          <p:cNvPr id="5" name="TextBox 4">
            <a:extLst>
              <a:ext uri="{FF2B5EF4-FFF2-40B4-BE49-F238E27FC236}">
                <a16:creationId xmlns:a16="http://schemas.microsoft.com/office/drawing/2014/main" id="{B1FA21A3-B103-2BA1-F34B-157065DF69F3}"/>
              </a:ext>
            </a:extLst>
          </p:cNvPr>
          <p:cNvSpPr txBox="1"/>
          <p:nvPr/>
        </p:nvSpPr>
        <p:spPr>
          <a:xfrm>
            <a:off x="2723190" y="1737360"/>
            <a:ext cx="2590222" cy="445500"/>
          </a:xfrm>
          <a:prstGeom prst="rect">
            <a:avLst/>
          </a:prstGeom>
          <a:noFill/>
        </p:spPr>
        <p:txBody>
          <a:bodyPr wrap="square">
            <a:spAutoFit/>
          </a:bodyPr>
          <a:lstStyle/>
          <a:p>
            <a:pPr defTabSz="877824">
              <a:spcAft>
                <a:spcPts val="600"/>
              </a:spcAft>
            </a:pPr>
            <a:r>
              <a:rPr lang="en-IN" sz="2304" kern="1200" dirty="0">
                <a:solidFill>
                  <a:schemeClr val="tx1"/>
                </a:solidFill>
                <a:latin typeface="Times New Roman" panose="02020603050405020304" pitchFamily="18" charset="0"/>
                <a:ea typeface="+mn-ea"/>
                <a:cs typeface="Times New Roman" panose="02020603050405020304" pitchFamily="18" charset="0"/>
              </a:rPr>
              <a:t>Consider the dataset</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DAEDC6F-FDCB-035F-54E6-18D12229B83E}"/>
              </a:ext>
            </a:extLst>
          </p:cNvPr>
          <p:cNvSpPr txBox="1"/>
          <p:nvPr/>
        </p:nvSpPr>
        <p:spPr>
          <a:xfrm>
            <a:off x="3655287" y="2516546"/>
            <a:ext cx="872896" cy="356400"/>
          </a:xfrm>
          <a:prstGeom prst="rect">
            <a:avLst/>
          </a:prstGeom>
          <a:noFill/>
        </p:spPr>
        <p:txBody>
          <a:bodyPr wrap="square">
            <a:spAutoFit/>
          </a:bodyPr>
          <a:lstStyle/>
          <a:p>
            <a:pPr defTabSz="877824">
              <a:spcAft>
                <a:spcPts val="600"/>
              </a:spcAft>
            </a:pPr>
            <a:r>
              <a:rPr lang="en-IN" sz="1728" kern="1200">
                <a:solidFill>
                  <a:schemeClr val="tx1"/>
                </a:solidFill>
                <a:latin typeface="+mn-lt"/>
                <a:ea typeface="+mn-ea"/>
                <a:cs typeface="+mn-cs"/>
              </a:rPr>
              <a:t>1,1,4,6</a:t>
            </a:r>
            <a:endParaRPr lang="en-IN"/>
          </a:p>
        </p:txBody>
      </p:sp>
      <p:sp>
        <p:nvSpPr>
          <p:cNvPr id="9" name="TextBox 8">
            <a:extLst>
              <a:ext uri="{FF2B5EF4-FFF2-40B4-BE49-F238E27FC236}">
                <a16:creationId xmlns:a16="http://schemas.microsoft.com/office/drawing/2014/main" id="{BB2FE718-71D6-BB70-A0CF-6905C1DA97E6}"/>
              </a:ext>
            </a:extLst>
          </p:cNvPr>
          <p:cNvSpPr txBox="1"/>
          <p:nvPr/>
        </p:nvSpPr>
        <p:spPr>
          <a:xfrm>
            <a:off x="7700676" y="2498345"/>
            <a:ext cx="1318831" cy="356400"/>
          </a:xfrm>
          <a:prstGeom prst="rect">
            <a:avLst/>
          </a:prstGeom>
          <a:noFill/>
        </p:spPr>
        <p:txBody>
          <a:bodyPr wrap="square">
            <a:spAutoFit/>
          </a:bodyPr>
          <a:lstStyle/>
          <a:p>
            <a:pPr defTabSz="877824">
              <a:spcAft>
                <a:spcPts val="600"/>
              </a:spcAft>
            </a:pPr>
            <a:r>
              <a:rPr lang="en-IN" sz="1728" kern="1200" dirty="0">
                <a:solidFill>
                  <a:schemeClr val="tx1"/>
                </a:solidFill>
                <a:latin typeface="+mn-lt"/>
                <a:ea typeface="+mn-ea"/>
                <a:cs typeface="+mn-cs"/>
              </a:rPr>
              <a:t>Mean, 𝜇 =3</a:t>
            </a:r>
            <a:endParaRPr lang="en-IN" dirty="0"/>
          </a:p>
        </p:txBody>
      </p:sp>
      <p:sp>
        <p:nvSpPr>
          <p:cNvPr id="11" name="TextBox 10">
            <a:extLst>
              <a:ext uri="{FF2B5EF4-FFF2-40B4-BE49-F238E27FC236}">
                <a16:creationId xmlns:a16="http://schemas.microsoft.com/office/drawing/2014/main" id="{F56D0C2F-FF2E-C643-B2C7-35591E74020D}"/>
              </a:ext>
            </a:extLst>
          </p:cNvPr>
          <p:cNvSpPr txBox="1"/>
          <p:nvPr/>
        </p:nvSpPr>
        <p:spPr>
          <a:xfrm>
            <a:off x="4307686" y="3465849"/>
            <a:ext cx="635695" cy="356400"/>
          </a:xfrm>
          <a:prstGeom prst="rect">
            <a:avLst/>
          </a:prstGeom>
          <a:noFill/>
        </p:spPr>
        <p:txBody>
          <a:bodyPr wrap="square">
            <a:spAutoFit/>
          </a:bodyPr>
          <a:lstStyle/>
          <a:p>
            <a:pPr defTabSz="877824">
              <a:spcAft>
                <a:spcPts val="600"/>
              </a:spcAft>
            </a:pPr>
            <a:r>
              <a:rPr lang="en-IN" sz="1728" kern="1200">
                <a:solidFill>
                  <a:schemeClr val="tx1"/>
                </a:solidFill>
                <a:latin typeface="+mn-lt"/>
                <a:ea typeface="+mn-ea"/>
                <a:cs typeface="+mn-cs"/>
              </a:rPr>
              <a:t>MAD</a:t>
            </a:r>
            <a:endParaRPr lang="en-IN"/>
          </a:p>
        </p:txBody>
      </p:sp>
      <p:sp>
        <p:nvSpPr>
          <p:cNvPr id="13" name="TextBox 12">
            <a:extLst>
              <a:ext uri="{FF2B5EF4-FFF2-40B4-BE49-F238E27FC236}">
                <a16:creationId xmlns:a16="http://schemas.microsoft.com/office/drawing/2014/main" id="{FB83BD1C-49EF-D165-2B31-D878354061D3}"/>
              </a:ext>
            </a:extLst>
          </p:cNvPr>
          <p:cNvSpPr txBox="1"/>
          <p:nvPr/>
        </p:nvSpPr>
        <p:spPr>
          <a:xfrm>
            <a:off x="4943382" y="3458433"/>
            <a:ext cx="284640" cy="356400"/>
          </a:xfrm>
          <a:prstGeom prst="rect">
            <a:avLst/>
          </a:prstGeom>
          <a:noFill/>
        </p:spPr>
        <p:txBody>
          <a:bodyPr wrap="square">
            <a:spAutoFit/>
          </a:bodyPr>
          <a:lstStyle/>
          <a:p>
            <a:pPr defTabSz="877824">
              <a:spcAft>
                <a:spcPts val="600"/>
              </a:spcAft>
            </a:pPr>
            <a:r>
              <a:rPr lang="en-US" sz="1728" kern="1200">
                <a:solidFill>
                  <a:schemeClr val="tx1"/>
                </a:solidFill>
                <a:latin typeface="+mn-lt"/>
                <a:ea typeface="+mn-ea"/>
                <a:cs typeface="+mn-cs"/>
              </a:rPr>
              <a:t>=</a:t>
            </a:r>
            <a:endParaRPr lang="en-IN"/>
          </a:p>
        </p:txBody>
      </p:sp>
      <p:sp>
        <p:nvSpPr>
          <p:cNvPr id="15" name="TextBox 14">
            <a:extLst>
              <a:ext uri="{FF2B5EF4-FFF2-40B4-BE49-F238E27FC236}">
                <a16:creationId xmlns:a16="http://schemas.microsoft.com/office/drawing/2014/main" id="{A811056E-DEE3-EDE8-9952-E5B10DE70436}"/>
              </a:ext>
            </a:extLst>
          </p:cNvPr>
          <p:cNvSpPr txBox="1"/>
          <p:nvPr/>
        </p:nvSpPr>
        <p:spPr>
          <a:xfrm>
            <a:off x="5484197" y="3149037"/>
            <a:ext cx="2267630" cy="356400"/>
          </a:xfrm>
          <a:prstGeom prst="rect">
            <a:avLst/>
          </a:prstGeom>
          <a:noFill/>
        </p:spPr>
        <p:txBody>
          <a:bodyPr wrap="square">
            <a:spAutoFit/>
          </a:bodyPr>
          <a:lstStyle/>
          <a:p>
            <a:pPr defTabSz="877824">
              <a:spcAft>
                <a:spcPts val="600"/>
              </a:spcAft>
            </a:pPr>
            <a:r>
              <a:rPr lang="en-IN" sz="1728" kern="1200">
                <a:solidFill>
                  <a:schemeClr val="tx1"/>
                </a:solidFill>
                <a:latin typeface="+mn-lt"/>
                <a:ea typeface="+mn-ea"/>
                <a:cs typeface="+mn-cs"/>
              </a:rPr>
              <a:t>|1-3|+|1-3|+|4-3|+|6-3|</a:t>
            </a:r>
            <a:endParaRPr lang="en-IN"/>
          </a:p>
        </p:txBody>
      </p:sp>
      <p:cxnSp>
        <p:nvCxnSpPr>
          <p:cNvPr id="17" name="Straight Connector 16">
            <a:extLst>
              <a:ext uri="{FF2B5EF4-FFF2-40B4-BE49-F238E27FC236}">
                <a16:creationId xmlns:a16="http://schemas.microsoft.com/office/drawing/2014/main" id="{3AA189B7-D1A5-F2A3-2E7F-44FA0920B76D}"/>
              </a:ext>
            </a:extLst>
          </p:cNvPr>
          <p:cNvCxnSpPr>
            <a:cxnSpLocks/>
          </p:cNvCxnSpPr>
          <p:nvPr/>
        </p:nvCxnSpPr>
        <p:spPr>
          <a:xfrm flipV="1">
            <a:off x="5522147" y="3636633"/>
            <a:ext cx="2182239" cy="741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C700FE7-3F16-B953-D574-187F7046863B}"/>
              </a:ext>
            </a:extLst>
          </p:cNvPr>
          <p:cNvSpPr txBox="1"/>
          <p:nvPr/>
        </p:nvSpPr>
        <p:spPr>
          <a:xfrm>
            <a:off x="6437739" y="3644049"/>
            <a:ext cx="351056" cy="356400"/>
          </a:xfrm>
          <a:prstGeom prst="rect">
            <a:avLst/>
          </a:prstGeom>
          <a:noFill/>
        </p:spPr>
        <p:txBody>
          <a:bodyPr wrap="square">
            <a:spAutoFit/>
          </a:bodyPr>
          <a:lstStyle/>
          <a:p>
            <a:pPr defTabSz="877824">
              <a:spcAft>
                <a:spcPts val="600"/>
              </a:spcAft>
            </a:pPr>
            <a:r>
              <a:rPr lang="en-IN" sz="1728" kern="1200" dirty="0">
                <a:solidFill>
                  <a:schemeClr val="tx1"/>
                </a:solidFill>
                <a:latin typeface="+mn-lt"/>
                <a:ea typeface="+mn-ea"/>
                <a:cs typeface="+mn-cs"/>
              </a:rPr>
              <a:t>4</a:t>
            </a:r>
            <a:endParaRPr lang="en-IN" dirty="0"/>
          </a:p>
        </p:txBody>
      </p:sp>
      <p:sp>
        <p:nvSpPr>
          <p:cNvPr id="22" name="TextBox 21">
            <a:extLst>
              <a:ext uri="{FF2B5EF4-FFF2-40B4-BE49-F238E27FC236}">
                <a16:creationId xmlns:a16="http://schemas.microsoft.com/office/drawing/2014/main" id="{9B530BD2-F7D0-F18F-FA17-ACA973AFBCB0}"/>
              </a:ext>
            </a:extLst>
          </p:cNvPr>
          <p:cNvSpPr txBox="1"/>
          <p:nvPr/>
        </p:nvSpPr>
        <p:spPr>
          <a:xfrm>
            <a:off x="4307686" y="4560714"/>
            <a:ext cx="635695" cy="356400"/>
          </a:xfrm>
          <a:prstGeom prst="rect">
            <a:avLst/>
          </a:prstGeom>
          <a:noFill/>
        </p:spPr>
        <p:txBody>
          <a:bodyPr wrap="square">
            <a:spAutoFit/>
          </a:bodyPr>
          <a:lstStyle/>
          <a:p>
            <a:pPr defTabSz="877824">
              <a:spcAft>
                <a:spcPts val="600"/>
              </a:spcAft>
            </a:pPr>
            <a:r>
              <a:rPr lang="en-IN" sz="1728" kern="1200">
                <a:solidFill>
                  <a:schemeClr val="tx1"/>
                </a:solidFill>
                <a:latin typeface="+mn-lt"/>
                <a:ea typeface="+mn-ea"/>
                <a:cs typeface="+mn-cs"/>
              </a:rPr>
              <a:t>MAD</a:t>
            </a:r>
            <a:endParaRPr lang="en-IN"/>
          </a:p>
        </p:txBody>
      </p:sp>
      <p:sp>
        <p:nvSpPr>
          <p:cNvPr id="23" name="TextBox 22">
            <a:extLst>
              <a:ext uri="{FF2B5EF4-FFF2-40B4-BE49-F238E27FC236}">
                <a16:creationId xmlns:a16="http://schemas.microsoft.com/office/drawing/2014/main" id="{56741F4C-322F-4C16-4AFD-BAAE58320237}"/>
              </a:ext>
            </a:extLst>
          </p:cNvPr>
          <p:cNvSpPr txBox="1"/>
          <p:nvPr/>
        </p:nvSpPr>
        <p:spPr>
          <a:xfrm>
            <a:off x="4943382" y="4571277"/>
            <a:ext cx="284640" cy="356400"/>
          </a:xfrm>
          <a:prstGeom prst="rect">
            <a:avLst/>
          </a:prstGeom>
          <a:noFill/>
        </p:spPr>
        <p:txBody>
          <a:bodyPr wrap="square">
            <a:spAutoFit/>
          </a:bodyPr>
          <a:lstStyle/>
          <a:p>
            <a:pPr defTabSz="877824">
              <a:spcAft>
                <a:spcPts val="600"/>
              </a:spcAft>
            </a:pPr>
            <a:r>
              <a:rPr lang="en-US" sz="1728" kern="1200">
                <a:solidFill>
                  <a:schemeClr val="tx1"/>
                </a:solidFill>
                <a:latin typeface="+mn-lt"/>
                <a:ea typeface="+mn-ea"/>
                <a:cs typeface="+mn-cs"/>
              </a:rPr>
              <a:t>=</a:t>
            </a:r>
            <a:endParaRPr lang="en-IN"/>
          </a:p>
        </p:txBody>
      </p:sp>
      <p:sp>
        <p:nvSpPr>
          <p:cNvPr id="25" name="TextBox 24">
            <a:extLst>
              <a:ext uri="{FF2B5EF4-FFF2-40B4-BE49-F238E27FC236}">
                <a16:creationId xmlns:a16="http://schemas.microsoft.com/office/drawing/2014/main" id="{B25A7DAE-F08C-E7D9-73D5-44F3EF0A94B3}"/>
              </a:ext>
            </a:extLst>
          </p:cNvPr>
          <p:cNvSpPr txBox="1"/>
          <p:nvPr/>
        </p:nvSpPr>
        <p:spPr>
          <a:xfrm>
            <a:off x="5313412" y="4274995"/>
            <a:ext cx="284640" cy="356400"/>
          </a:xfrm>
          <a:prstGeom prst="rect">
            <a:avLst/>
          </a:prstGeom>
          <a:noFill/>
        </p:spPr>
        <p:txBody>
          <a:bodyPr wrap="square">
            <a:spAutoFit/>
          </a:bodyPr>
          <a:lstStyle/>
          <a:p>
            <a:pPr defTabSz="877824">
              <a:spcAft>
                <a:spcPts val="600"/>
              </a:spcAft>
            </a:pPr>
            <a:r>
              <a:rPr lang="en-US" sz="1728" kern="1200">
                <a:solidFill>
                  <a:schemeClr val="tx1"/>
                </a:solidFill>
                <a:latin typeface="+mn-lt"/>
                <a:ea typeface="+mn-ea"/>
                <a:cs typeface="+mn-cs"/>
              </a:rPr>
              <a:t>8</a:t>
            </a:r>
            <a:endParaRPr lang="en-IN"/>
          </a:p>
        </p:txBody>
      </p:sp>
      <p:cxnSp>
        <p:nvCxnSpPr>
          <p:cNvPr id="26" name="Straight Connector 25">
            <a:extLst>
              <a:ext uri="{FF2B5EF4-FFF2-40B4-BE49-F238E27FC236}">
                <a16:creationId xmlns:a16="http://schemas.microsoft.com/office/drawing/2014/main" id="{4B82B506-EC02-3C4D-DED8-CD36CC994C57}"/>
              </a:ext>
            </a:extLst>
          </p:cNvPr>
          <p:cNvCxnSpPr>
            <a:cxnSpLocks/>
          </p:cNvCxnSpPr>
          <p:nvPr/>
        </p:nvCxnSpPr>
        <p:spPr>
          <a:xfrm>
            <a:off x="5313412" y="4649975"/>
            <a:ext cx="275153"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D9DDE114-884E-579D-2B67-55E37AA70A36}"/>
              </a:ext>
            </a:extLst>
          </p:cNvPr>
          <p:cNvSpPr txBox="1"/>
          <p:nvPr/>
        </p:nvSpPr>
        <p:spPr>
          <a:xfrm>
            <a:off x="5313412" y="4668984"/>
            <a:ext cx="284640" cy="356400"/>
          </a:xfrm>
          <a:prstGeom prst="rect">
            <a:avLst/>
          </a:prstGeom>
          <a:noFill/>
        </p:spPr>
        <p:txBody>
          <a:bodyPr wrap="square">
            <a:spAutoFit/>
          </a:bodyPr>
          <a:lstStyle/>
          <a:p>
            <a:pPr defTabSz="877824">
              <a:spcAft>
                <a:spcPts val="600"/>
              </a:spcAft>
            </a:pPr>
            <a:r>
              <a:rPr lang="en-IN" sz="1728" kern="1200">
                <a:solidFill>
                  <a:schemeClr val="tx1"/>
                </a:solidFill>
                <a:latin typeface="+mn-lt"/>
                <a:ea typeface="+mn-ea"/>
                <a:cs typeface="+mn-cs"/>
              </a:rPr>
              <a:t>4</a:t>
            </a:r>
            <a:endParaRPr lang="en-IN"/>
          </a:p>
        </p:txBody>
      </p:sp>
      <p:sp>
        <p:nvSpPr>
          <p:cNvPr id="31" name="TextBox 30">
            <a:extLst>
              <a:ext uri="{FF2B5EF4-FFF2-40B4-BE49-F238E27FC236}">
                <a16:creationId xmlns:a16="http://schemas.microsoft.com/office/drawing/2014/main" id="{452CDFF8-59C5-4F99-1247-A05B9D700987}"/>
              </a:ext>
            </a:extLst>
          </p:cNvPr>
          <p:cNvSpPr txBox="1"/>
          <p:nvPr/>
        </p:nvSpPr>
        <p:spPr>
          <a:xfrm>
            <a:off x="5683443" y="4464755"/>
            <a:ext cx="284640" cy="356400"/>
          </a:xfrm>
          <a:prstGeom prst="rect">
            <a:avLst/>
          </a:prstGeom>
          <a:noFill/>
        </p:spPr>
        <p:txBody>
          <a:bodyPr wrap="square">
            <a:spAutoFit/>
          </a:bodyPr>
          <a:lstStyle/>
          <a:p>
            <a:pPr defTabSz="877824">
              <a:spcAft>
                <a:spcPts val="600"/>
              </a:spcAft>
            </a:pPr>
            <a:r>
              <a:rPr lang="en-US" sz="1728" kern="1200">
                <a:solidFill>
                  <a:schemeClr val="tx1"/>
                </a:solidFill>
                <a:latin typeface="+mn-lt"/>
                <a:ea typeface="+mn-ea"/>
                <a:cs typeface="+mn-cs"/>
              </a:rPr>
              <a:t>=</a:t>
            </a:r>
            <a:endParaRPr lang="en-IN"/>
          </a:p>
        </p:txBody>
      </p:sp>
      <p:sp>
        <p:nvSpPr>
          <p:cNvPr id="33" name="TextBox 32">
            <a:extLst>
              <a:ext uri="{FF2B5EF4-FFF2-40B4-BE49-F238E27FC236}">
                <a16:creationId xmlns:a16="http://schemas.microsoft.com/office/drawing/2014/main" id="{23114B97-9B78-B6AF-0470-765759C41F5F}"/>
              </a:ext>
            </a:extLst>
          </p:cNvPr>
          <p:cNvSpPr txBox="1"/>
          <p:nvPr/>
        </p:nvSpPr>
        <p:spPr>
          <a:xfrm>
            <a:off x="5968083" y="4464755"/>
            <a:ext cx="284640" cy="356400"/>
          </a:xfrm>
          <a:prstGeom prst="rect">
            <a:avLst/>
          </a:prstGeom>
          <a:noFill/>
        </p:spPr>
        <p:txBody>
          <a:bodyPr wrap="square">
            <a:spAutoFit/>
          </a:bodyPr>
          <a:lstStyle/>
          <a:p>
            <a:pPr defTabSz="877824">
              <a:spcAft>
                <a:spcPts val="600"/>
              </a:spcAft>
            </a:pPr>
            <a:r>
              <a:rPr lang="en-US" sz="1728" kern="1200">
                <a:solidFill>
                  <a:schemeClr val="tx1"/>
                </a:solidFill>
                <a:latin typeface="+mn-lt"/>
                <a:ea typeface="+mn-ea"/>
                <a:cs typeface="+mn-cs"/>
              </a:rPr>
              <a:t>2</a:t>
            </a:r>
            <a:endParaRPr lang="en-IN"/>
          </a:p>
        </p:txBody>
      </p:sp>
      <p:sp>
        <p:nvSpPr>
          <p:cNvPr id="35" name="TextBox 34">
            <a:extLst>
              <a:ext uri="{FF2B5EF4-FFF2-40B4-BE49-F238E27FC236}">
                <a16:creationId xmlns:a16="http://schemas.microsoft.com/office/drawing/2014/main" id="{FE5C0D99-584A-91C1-3B42-161CA7317913}"/>
              </a:ext>
            </a:extLst>
          </p:cNvPr>
          <p:cNvSpPr txBox="1"/>
          <p:nvPr/>
        </p:nvSpPr>
        <p:spPr>
          <a:xfrm>
            <a:off x="3311445" y="5827284"/>
            <a:ext cx="6148220" cy="445500"/>
          </a:xfrm>
          <a:prstGeom prst="rect">
            <a:avLst/>
          </a:prstGeom>
          <a:noFill/>
        </p:spPr>
        <p:txBody>
          <a:bodyPr wrap="square">
            <a:spAutoFit/>
          </a:bodyPr>
          <a:lstStyle/>
          <a:p>
            <a:pPr defTabSz="877824">
              <a:spcAft>
                <a:spcPts val="600"/>
              </a:spcAft>
            </a:pPr>
            <a:r>
              <a:rPr lang="en-US" sz="2304" kern="1200">
                <a:solidFill>
                  <a:schemeClr val="tx1"/>
                </a:solidFill>
                <a:latin typeface="Times New Roman" panose="02020603050405020304" pitchFamily="18" charset="0"/>
                <a:ea typeface="+mn-ea"/>
                <a:cs typeface="Times New Roman" panose="02020603050405020304" pitchFamily="18" charset="0"/>
              </a:rPr>
              <a:t>Average distance of each point from the mean is 2</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2314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56970C-AD20-4C0F-F576-2714725F42A6}"/>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dirty="0"/>
              <a:t>Root Mean Squared Distance from µ</a:t>
            </a:r>
          </a:p>
        </p:txBody>
      </p:sp>
      <p:sp>
        <p:nvSpPr>
          <p:cNvPr id="5" name="TextBox 4">
            <a:extLst>
              <a:ext uri="{FF2B5EF4-FFF2-40B4-BE49-F238E27FC236}">
                <a16:creationId xmlns:a16="http://schemas.microsoft.com/office/drawing/2014/main" id="{A8ED03DE-77BF-613A-B057-4AF39764DDB5}"/>
              </a:ext>
            </a:extLst>
          </p:cNvPr>
          <p:cNvSpPr txBox="1"/>
          <p:nvPr/>
        </p:nvSpPr>
        <p:spPr>
          <a:xfrm>
            <a:off x="7250012" y="1349149"/>
            <a:ext cx="2651072" cy="376706"/>
          </a:xfrm>
          <a:prstGeom prst="rect">
            <a:avLst/>
          </a:prstGeom>
          <a:noFill/>
        </p:spPr>
        <p:txBody>
          <a:bodyPr wrap="square">
            <a:spAutoFit/>
          </a:bodyPr>
          <a:lstStyle/>
          <a:p>
            <a:pPr defTabSz="704088">
              <a:spcAft>
                <a:spcPts val="600"/>
              </a:spcAft>
            </a:pPr>
            <a:r>
              <a:rPr lang="en-IN" sz="1848" b="1" u="sng" kern="1200" dirty="0">
                <a:solidFill>
                  <a:schemeClr val="tx1"/>
                </a:solidFill>
                <a:latin typeface="Times New Roman" panose="02020603050405020304" pitchFamily="18" charset="0"/>
                <a:ea typeface="+mn-ea"/>
                <a:cs typeface="Times New Roman" panose="02020603050405020304" pitchFamily="18" charset="0"/>
              </a:rPr>
              <a:t>Consider the dataset </a:t>
            </a:r>
            <a:endParaRPr lang="en-IN" sz="2400" b="1"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1FE159-2B8B-CFF7-E954-B7724789034F}"/>
              </a:ext>
            </a:extLst>
          </p:cNvPr>
          <p:cNvSpPr txBox="1"/>
          <p:nvPr/>
        </p:nvSpPr>
        <p:spPr>
          <a:xfrm>
            <a:off x="6447663" y="2110587"/>
            <a:ext cx="851616" cy="305596"/>
          </a:xfrm>
          <a:prstGeom prst="rect">
            <a:avLst/>
          </a:prstGeom>
          <a:noFill/>
        </p:spPr>
        <p:txBody>
          <a:bodyPr wrap="square">
            <a:spAutoFit/>
          </a:bodyPr>
          <a:lstStyle/>
          <a:p>
            <a:pPr defTabSz="704088">
              <a:spcAft>
                <a:spcPts val="600"/>
              </a:spcAft>
            </a:pPr>
            <a:r>
              <a:rPr lang="en-IN" sz="1386" b="1" kern="1200" dirty="0">
                <a:solidFill>
                  <a:schemeClr val="tx1"/>
                </a:solidFill>
                <a:latin typeface="+mn-lt"/>
                <a:ea typeface="+mn-ea"/>
                <a:cs typeface="+mn-cs"/>
              </a:rPr>
              <a:t>1,1,4,6</a:t>
            </a:r>
            <a:endParaRPr lang="en-IN" b="1" dirty="0"/>
          </a:p>
        </p:txBody>
      </p:sp>
      <p:sp>
        <p:nvSpPr>
          <p:cNvPr id="9" name="TextBox 8">
            <a:extLst>
              <a:ext uri="{FF2B5EF4-FFF2-40B4-BE49-F238E27FC236}">
                <a16:creationId xmlns:a16="http://schemas.microsoft.com/office/drawing/2014/main" id="{7C472CB4-8D05-9860-E6F0-0A35909FA9EC}"/>
              </a:ext>
            </a:extLst>
          </p:cNvPr>
          <p:cNvSpPr txBox="1"/>
          <p:nvPr/>
        </p:nvSpPr>
        <p:spPr>
          <a:xfrm>
            <a:off x="9236506" y="2110587"/>
            <a:ext cx="1257640" cy="305596"/>
          </a:xfrm>
          <a:prstGeom prst="rect">
            <a:avLst/>
          </a:prstGeom>
          <a:noFill/>
        </p:spPr>
        <p:txBody>
          <a:bodyPr wrap="square">
            <a:spAutoFit/>
          </a:bodyPr>
          <a:lstStyle/>
          <a:p>
            <a:pPr defTabSz="704088">
              <a:spcAft>
                <a:spcPts val="600"/>
              </a:spcAft>
            </a:pPr>
            <a:r>
              <a:rPr lang="en-IN" sz="1386" b="1" kern="1200" dirty="0">
                <a:solidFill>
                  <a:schemeClr val="tx1"/>
                </a:solidFill>
                <a:latin typeface="+mn-lt"/>
                <a:ea typeface="+mn-ea"/>
                <a:cs typeface="+mn-cs"/>
              </a:rPr>
              <a:t>Mean, 𝜇 =3</a:t>
            </a:r>
            <a:endParaRPr lang="en-IN" b="1" dirty="0"/>
          </a:p>
        </p:txBody>
      </p:sp>
      <p:sp>
        <p:nvSpPr>
          <p:cNvPr id="11" name="TextBox 10">
            <a:extLst>
              <a:ext uri="{FF2B5EF4-FFF2-40B4-BE49-F238E27FC236}">
                <a16:creationId xmlns:a16="http://schemas.microsoft.com/office/drawing/2014/main" id="{949C1F70-7E10-9996-9EBD-C8D1A21D067B}"/>
              </a:ext>
            </a:extLst>
          </p:cNvPr>
          <p:cNvSpPr txBox="1"/>
          <p:nvPr/>
        </p:nvSpPr>
        <p:spPr>
          <a:xfrm>
            <a:off x="6050611" y="2781963"/>
            <a:ext cx="870091" cy="305596"/>
          </a:xfrm>
          <a:prstGeom prst="rect">
            <a:avLst/>
          </a:prstGeom>
          <a:noFill/>
        </p:spPr>
        <p:txBody>
          <a:bodyPr wrap="square">
            <a:spAutoFit/>
          </a:bodyPr>
          <a:lstStyle/>
          <a:p>
            <a:pPr defTabSz="704088">
              <a:spcAft>
                <a:spcPts val="600"/>
              </a:spcAft>
            </a:pPr>
            <a:r>
              <a:rPr lang="en-IN" sz="1386" kern="1200" dirty="0">
                <a:solidFill>
                  <a:schemeClr val="tx1"/>
                </a:solidFill>
                <a:latin typeface="+mn-lt"/>
                <a:ea typeface="+mn-ea"/>
                <a:cs typeface="+mn-cs"/>
              </a:rPr>
              <a:t>M.S.D=</a:t>
            </a:r>
            <a:endParaRPr lang="en-IN" dirty="0"/>
          </a:p>
        </p:txBody>
      </p:sp>
      <p:sp>
        <p:nvSpPr>
          <p:cNvPr id="13" name="TextBox 12">
            <a:extLst>
              <a:ext uri="{FF2B5EF4-FFF2-40B4-BE49-F238E27FC236}">
                <a16:creationId xmlns:a16="http://schemas.microsoft.com/office/drawing/2014/main" id="{5B1E6268-F8B2-1E61-62FB-19E90C971472}"/>
              </a:ext>
            </a:extLst>
          </p:cNvPr>
          <p:cNvSpPr txBox="1"/>
          <p:nvPr/>
        </p:nvSpPr>
        <p:spPr>
          <a:xfrm>
            <a:off x="6804817" y="2642867"/>
            <a:ext cx="714308" cy="518860"/>
          </a:xfrm>
          <a:prstGeom prst="rect">
            <a:avLst/>
          </a:prstGeom>
          <a:noFill/>
        </p:spPr>
        <p:txBody>
          <a:bodyPr wrap="square">
            <a:spAutoFit/>
          </a:bodyPr>
          <a:lstStyle/>
          <a:p>
            <a:pPr defTabSz="704088">
              <a:spcAft>
                <a:spcPts val="600"/>
              </a:spcAft>
            </a:pPr>
            <a:r>
              <a:rPr lang="en-IN" sz="1386" kern="1200">
                <a:solidFill>
                  <a:schemeClr val="tx1"/>
                </a:solidFill>
                <a:latin typeface="+mn-lt"/>
                <a:ea typeface="+mn-ea"/>
                <a:cs typeface="+mn-cs"/>
              </a:rPr>
              <a:t>Σ(𝑥−𝜇)2</a:t>
            </a:r>
            <a:endParaRPr lang="en-IN"/>
          </a:p>
        </p:txBody>
      </p:sp>
      <p:cxnSp>
        <p:nvCxnSpPr>
          <p:cNvPr id="15" name="Straight Connector 14">
            <a:extLst>
              <a:ext uri="{FF2B5EF4-FFF2-40B4-BE49-F238E27FC236}">
                <a16:creationId xmlns:a16="http://schemas.microsoft.com/office/drawing/2014/main" id="{28E3A156-FAE5-8449-711C-6B2D2C648603}"/>
              </a:ext>
            </a:extLst>
          </p:cNvPr>
          <p:cNvCxnSpPr>
            <a:cxnSpLocks/>
          </p:cNvCxnSpPr>
          <p:nvPr/>
        </p:nvCxnSpPr>
        <p:spPr>
          <a:xfrm>
            <a:off x="6842811" y="2928311"/>
            <a:ext cx="577527" cy="0"/>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3854F180-F9C3-0EC8-BBC7-0C4A061080F7}"/>
              </a:ext>
            </a:extLst>
          </p:cNvPr>
          <p:cNvSpPr txBox="1"/>
          <p:nvPr/>
        </p:nvSpPr>
        <p:spPr>
          <a:xfrm>
            <a:off x="7036587" y="2890021"/>
            <a:ext cx="288761" cy="305596"/>
          </a:xfrm>
          <a:prstGeom prst="rect">
            <a:avLst/>
          </a:prstGeom>
          <a:noFill/>
        </p:spPr>
        <p:txBody>
          <a:bodyPr wrap="square">
            <a:spAutoFit/>
          </a:bodyPr>
          <a:lstStyle/>
          <a:p>
            <a:pPr defTabSz="704088">
              <a:spcAft>
                <a:spcPts val="600"/>
              </a:spcAft>
            </a:pPr>
            <a:r>
              <a:rPr lang="en-IN" sz="1386" kern="1200">
                <a:solidFill>
                  <a:schemeClr val="tx1"/>
                </a:solidFill>
                <a:latin typeface="+mn-lt"/>
                <a:ea typeface="+mn-ea"/>
                <a:cs typeface="+mn-cs"/>
              </a:rPr>
              <a:t>n</a:t>
            </a:r>
            <a:endParaRPr lang="en-IN"/>
          </a:p>
        </p:txBody>
      </p:sp>
      <p:sp>
        <p:nvSpPr>
          <p:cNvPr id="20" name="TextBox 19">
            <a:extLst>
              <a:ext uri="{FF2B5EF4-FFF2-40B4-BE49-F238E27FC236}">
                <a16:creationId xmlns:a16="http://schemas.microsoft.com/office/drawing/2014/main" id="{8616D546-75CC-B751-2882-CC3AB4B2C93C}"/>
              </a:ext>
            </a:extLst>
          </p:cNvPr>
          <p:cNvSpPr txBox="1"/>
          <p:nvPr/>
        </p:nvSpPr>
        <p:spPr>
          <a:xfrm>
            <a:off x="7557118" y="2785589"/>
            <a:ext cx="288761" cy="305596"/>
          </a:xfrm>
          <a:prstGeom prst="rect">
            <a:avLst/>
          </a:prstGeom>
          <a:noFill/>
        </p:spPr>
        <p:txBody>
          <a:bodyPr wrap="square">
            <a:spAutoFit/>
          </a:bodyPr>
          <a:lstStyle/>
          <a:p>
            <a:pPr defTabSz="704088">
              <a:spcAft>
                <a:spcPts val="600"/>
              </a:spcAft>
            </a:pPr>
            <a:r>
              <a:rPr lang="en-IN" sz="1386" kern="1200">
                <a:solidFill>
                  <a:schemeClr val="tx1"/>
                </a:solidFill>
                <a:latin typeface="+mn-lt"/>
                <a:ea typeface="+mn-ea"/>
                <a:cs typeface="+mn-cs"/>
              </a:rPr>
              <a:t>=</a:t>
            </a:r>
            <a:endParaRPr lang="en-IN"/>
          </a:p>
        </p:txBody>
      </p:sp>
      <p:sp>
        <p:nvSpPr>
          <p:cNvPr id="22" name="TextBox 21">
            <a:extLst>
              <a:ext uri="{FF2B5EF4-FFF2-40B4-BE49-F238E27FC236}">
                <a16:creationId xmlns:a16="http://schemas.microsoft.com/office/drawing/2014/main" id="{C4E9CAEC-4970-7D3F-EFE9-E0D29F576720}"/>
              </a:ext>
            </a:extLst>
          </p:cNvPr>
          <p:cNvSpPr txBox="1"/>
          <p:nvPr/>
        </p:nvSpPr>
        <p:spPr>
          <a:xfrm>
            <a:off x="7750895" y="2606879"/>
            <a:ext cx="2549474" cy="305596"/>
          </a:xfrm>
          <a:prstGeom prst="rect">
            <a:avLst/>
          </a:prstGeom>
          <a:noFill/>
        </p:spPr>
        <p:txBody>
          <a:bodyPr wrap="square">
            <a:spAutoFit/>
          </a:bodyPr>
          <a:lstStyle/>
          <a:p>
            <a:pPr defTabSz="704088">
              <a:spcAft>
                <a:spcPts val="600"/>
              </a:spcAft>
            </a:pPr>
            <a:r>
              <a:rPr lang="en-IN" sz="1386" kern="1200">
                <a:solidFill>
                  <a:schemeClr val="tx1"/>
                </a:solidFill>
                <a:latin typeface="+mn-lt"/>
                <a:ea typeface="+mn-ea"/>
                <a:cs typeface="+mn-cs"/>
              </a:rPr>
              <a:t>(1−3)2 + (1−3)2+ (4−3)2+ (6−3)2</a:t>
            </a:r>
            <a:endParaRPr lang="en-IN"/>
          </a:p>
        </p:txBody>
      </p:sp>
      <p:cxnSp>
        <p:nvCxnSpPr>
          <p:cNvPr id="24" name="Straight Connector 23">
            <a:extLst>
              <a:ext uri="{FF2B5EF4-FFF2-40B4-BE49-F238E27FC236}">
                <a16:creationId xmlns:a16="http://schemas.microsoft.com/office/drawing/2014/main" id="{91D1D06C-FF51-90DB-5D52-1665BA51DF3A}"/>
              </a:ext>
            </a:extLst>
          </p:cNvPr>
          <p:cNvCxnSpPr>
            <a:cxnSpLocks/>
            <a:stCxn id="20" idx="3"/>
          </p:cNvCxnSpPr>
          <p:nvPr/>
        </p:nvCxnSpPr>
        <p:spPr>
          <a:xfrm>
            <a:off x="7845879" y="2928311"/>
            <a:ext cx="2348102" cy="0"/>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598BAD5C-C16E-6ED2-6FC5-E00ED46B694A}"/>
              </a:ext>
            </a:extLst>
          </p:cNvPr>
          <p:cNvSpPr txBox="1"/>
          <p:nvPr/>
        </p:nvSpPr>
        <p:spPr>
          <a:xfrm>
            <a:off x="8871745" y="2960449"/>
            <a:ext cx="288761" cy="305596"/>
          </a:xfrm>
          <a:prstGeom prst="rect">
            <a:avLst/>
          </a:prstGeom>
          <a:noFill/>
        </p:spPr>
        <p:txBody>
          <a:bodyPr wrap="square">
            <a:spAutoFit/>
          </a:bodyPr>
          <a:lstStyle/>
          <a:p>
            <a:pPr defTabSz="704088">
              <a:spcAft>
                <a:spcPts val="600"/>
              </a:spcAft>
            </a:pPr>
            <a:r>
              <a:rPr lang="en-US" sz="1386" kern="1200">
                <a:solidFill>
                  <a:schemeClr val="tx1"/>
                </a:solidFill>
                <a:latin typeface="+mn-lt"/>
                <a:ea typeface="+mn-ea"/>
                <a:cs typeface="+mn-cs"/>
              </a:rPr>
              <a:t>4</a:t>
            </a:r>
            <a:endParaRPr lang="en-IN"/>
          </a:p>
        </p:txBody>
      </p:sp>
      <p:sp>
        <p:nvSpPr>
          <p:cNvPr id="27" name="TextBox 26">
            <a:extLst>
              <a:ext uri="{FF2B5EF4-FFF2-40B4-BE49-F238E27FC236}">
                <a16:creationId xmlns:a16="http://schemas.microsoft.com/office/drawing/2014/main" id="{5D2076BB-542E-29C6-3007-75960462962A}"/>
              </a:ext>
            </a:extLst>
          </p:cNvPr>
          <p:cNvSpPr txBox="1"/>
          <p:nvPr/>
        </p:nvSpPr>
        <p:spPr>
          <a:xfrm>
            <a:off x="6096000" y="3421532"/>
            <a:ext cx="809299" cy="305596"/>
          </a:xfrm>
          <a:prstGeom prst="rect">
            <a:avLst/>
          </a:prstGeom>
          <a:noFill/>
        </p:spPr>
        <p:txBody>
          <a:bodyPr wrap="square">
            <a:spAutoFit/>
          </a:bodyPr>
          <a:lstStyle/>
          <a:p>
            <a:pPr defTabSz="704088">
              <a:spcAft>
                <a:spcPts val="600"/>
              </a:spcAft>
            </a:pPr>
            <a:r>
              <a:rPr lang="en-IN" sz="1386" kern="1200" dirty="0">
                <a:solidFill>
                  <a:schemeClr val="tx1"/>
                </a:solidFill>
                <a:latin typeface="+mn-lt"/>
                <a:ea typeface="+mn-ea"/>
                <a:cs typeface="+mn-cs"/>
              </a:rPr>
              <a:t>M.S.D=</a:t>
            </a:r>
            <a:endParaRPr lang="en-IN" dirty="0"/>
          </a:p>
        </p:txBody>
      </p:sp>
      <p:sp>
        <p:nvSpPr>
          <p:cNvPr id="29" name="TextBox 28">
            <a:extLst>
              <a:ext uri="{FF2B5EF4-FFF2-40B4-BE49-F238E27FC236}">
                <a16:creationId xmlns:a16="http://schemas.microsoft.com/office/drawing/2014/main" id="{923276CC-77F5-3623-B77F-A5E1E6A1A271}"/>
              </a:ext>
            </a:extLst>
          </p:cNvPr>
          <p:cNvSpPr txBox="1"/>
          <p:nvPr/>
        </p:nvSpPr>
        <p:spPr>
          <a:xfrm>
            <a:off x="6971996" y="3318188"/>
            <a:ext cx="376148" cy="305596"/>
          </a:xfrm>
          <a:prstGeom prst="rect">
            <a:avLst/>
          </a:prstGeom>
          <a:noFill/>
        </p:spPr>
        <p:txBody>
          <a:bodyPr wrap="square">
            <a:spAutoFit/>
          </a:bodyPr>
          <a:lstStyle/>
          <a:p>
            <a:pPr defTabSz="704088">
              <a:spcAft>
                <a:spcPts val="600"/>
              </a:spcAft>
            </a:pPr>
            <a:r>
              <a:rPr lang="en-IN" sz="1386" kern="1200">
                <a:solidFill>
                  <a:schemeClr val="tx1"/>
                </a:solidFill>
                <a:latin typeface="+mn-lt"/>
                <a:ea typeface="+mn-ea"/>
                <a:cs typeface="+mn-cs"/>
              </a:rPr>
              <a:t>18</a:t>
            </a:r>
            <a:endParaRPr lang="en-IN"/>
          </a:p>
        </p:txBody>
      </p:sp>
      <p:cxnSp>
        <p:nvCxnSpPr>
          <p:cNvPr id="30" name="Straight Connector 29">
            <a:extLst>
              <a:ext uri="{FF2B5EF4-FFF2-40B4-BE49-F238E27FC236}">
                <a16:creationId xmlns:a16="http://schemas.microsoft.com/office/drawing/2014/main" id="{6BB4C3A1-AE9B-9383-686D-54168998A027}"/>
              </a:ext>
            </a:extLst>
          </p:cNvPr>
          <p:cNvCxnSpPr>
            <a:cxnSpLocks/>
          </p:cNvCxnSpPr>
          <p:nvPr/>
        </p:nvCxnSpPr>
        <p:spPr>
          <a:xfrm>
            <a:off x="6979591" y="3586642"/>
            <a:ext cx="345756" cy="0"/>
          </a:xfrm>
          <a:prstGeom prst="line">
            <a:avLst/>
          </a:prstGeom>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06B450DF-2E76-9CE1-2ED8-C23C8596943B}"/>
              </a:ext>
            </a:extLst>
          </p:cNvPr>
          <p:cNvSpPr txBox="1"/>
          <p:nvPr/>
        </p:nvSpPr>
        <p:spPr>
          <a:xfrm>
            <a:off x="7036586" y="3565291"/>
            <a:ext cx="288761" cy="305596"/>
          </a:xfrm>
          <a:prstGeom prst="rect">
            <a:avLst/>
          </a:prstGeom>
          <a:noFill/>
        </p:spPr>
        <p:txBody>
          <a:bodyPr wrap="square">
            <a:spAutoFit/>
          </a:bodyPr>
          <a:lstStyle/>
          <a:p>
            <a:pPr defTabSz="704088">
              <a:spcAft>
                <a:spcPts val="600"/>
              </a:spcAft>
            </a:pPr>
            <a:r>
              <a:rPr lang="en-US" sz="1386" kern="1200">
                <a:solidFill>
                  <a:schemeClr val="tx1"/>
                </a:solidFill>
                <a:latin typeface="+mn-lt"/>
                <a:ea typeface="+mn-ea"/>
                <a:cs typeface="+mn-cs"/>
              </a:rPr>
              <a:t>4</a:t>
            </a:r>
            <a:endParaRPr lang="en-IN"/>
          </a:p>
        </p:txBody>
      </p:sp>
      <p:sp>
        <p:nvSpPr>
          <p:cNvPr id="33" name="TextBox 32">
            <a:extLst>
              <a:ext uri="{FF2B5EF4-FFF2-40B4-BE49-F238E27FC236}">
                <a16:creationId xmlns:a16="http://schemas.microsoft.com/office/drawing/2014/main" id="{82D1E41F-03BF-5BA1-8C1D-96E75E739BA4}"/>
              </a:ext>
            </a:extLst>
          </p:cNvPr>
          <p:cNvSpPr txBox="1"/>
          <p:nvPr/>
        </p:nvSpPr>
        <p:spPr>
          <a:xfrm>
            <a:off x="7454531" y="3443920"/>
            <a:ext cx="288761" cy="305596"/>
          </a:xfrm>
          <a:prstGeom prst="rect">
            <a:avLst/>
          </a:prstGeom>
          <a:noFill/>
        </p:spPr>
        <p:txBody>
          <a:bodyPr wrap="square">
            <a:spAutoFit/>
          </a:bodyPr>
          <a:lstStyle/>
          <a:p>
            <a:pPr defTabSz="704088">
              <a:spcAft>
                <a:spcPts val="600"/>
              </a:spcAft>
            </a:pPr>
            <a:r>
              <a:rPr lang="en-IN" sz="1386" kern="1200">
                <a:solidFill>
                  <a:schemeClr val="tx1"/>
                </a:solidFill>
                <a:latin typeface="+mn-lt"/>
                <a:ea typeface="+mn-ea"/>
                <a:cs typeface="+mn-cs"/>
              </a:rPr>
              <a:t>=</a:t>
            </a:r>
            <a:endParaRPr lang="en-IN"/>
          </a:p>
        </p:txBody>
      </p:sp>
      <p:sp>
        <p:nvSpPr>
          <p:cNvPr id="34" name="TextBox 33">
            <a:extLst>
              <a:ext uri="{FF2B5EF4-FFF2-40B4-BE49-F238E27FC236}">
                <a16:creationId xmlns:a16="http://schemas.microsoft.com/office/drawing/2014/main" id="{CBF3FC40-863E-E5BA-8240-6EAB61475B21}"/>
              </a:ext>
            </a:extLst>
          </p:cNvPr>
          <p:cNvSpPr txBox="1"/>
          <p:nvPr/>
        </p:nvSpPr>
        <p:spPr>
          <a:xfrm>
            <a:off x="7690096" y="3451977"/>
            <a:ext cx="436951" cy="305596"/>
          </a:xfrm>
          <a:prstGeom prst="rect">
            <a:avLst/>
          </a:prstGeom>
          <a:noFill/>
        </p:spPr>
        <p:txBody>
          <a:bodyPr wrap="square">
            <a:spAutoFit/>
          </a:bodyPr>
          <a:lstStyle/>
          <a:p>
            <a:pPr defTabSz="704088">
              <a:spcAft>
                <a:spcPts val="600"/>
              </a:spcAft>
            </a:pPr>
            <a:r>
              <a:rPr lang="en-US" sz="1386" kern="1200">
                <a:solidFill>
                  <a:schemeClr val="tx1"/>
                </a:solidFill>
                <a:latin typeface="+mn-lt"/>
                <a:ea typeface="+mn-ea"/>
                <a:cs typeface="+mn-cs"/>
              </a:rPr>
              <a:t>4.5</a:t>
            </a:r>
            <a:endParaRPr lang="en-IN"/>
          </a:p>
        </p:txBody>
      </p:sp>
      <p:sp>
        <p:nvSpPr>
          <p:cNvPr id="35" name="Rectangle 34">
            <a:extLst>
              <a:ext uri="{FF2B5EF4-FFF2-40B4-BE49-F238E27FC236}">
                <a16:creationId xmlns:a16="http://schemas.microsoft.com/office/drawing/2014/main" id="{0A87DD5C-F932-B325-1B3A-D8776898FDEE}"/>
              </a:ext>
            </a:extLst>
          </p:cNvPr>
          <p:cNvSpPr/>
          <p:nvPr/>
        </p:nvSpPr>
        <p:spPr>
          <a:xfrm>
            <a:off x="10076203" y="3405310"/>
            <a:ext cx="1481813" cy="4068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04088">
              <a:spcAft>
                <a:spcPts val="600"/>
              </a:spcAft>
            </a:pPr>
            <a:r>
              <a:rPr lang="en-IN" sz="1386" kern="1200">
                <a:solidFill>
                  <a:schemeClr val="tx1"/>
                </a:solidFill>
                <a:latin typeface="Times New Roman" panose="02020603050405020304" pitchFamily="18" charset="0"/>
                <a:ea typeface="+mn-ea"/>
                <a:cs typeface="Times New Roman" panose="02020603050405020304" pitchFamily="18" charset="0"/>
              </a:rPr>
              <a:t>Variance </a:t>
            </a:r>
            <a:r>
              <a:rPr lang="el-GR" sz="1386" kern="1200">
                <a:solidFill>
                  <a:schemeClr val="tx1"/>
                </a:solidFill>
                <a:latin typeface="Times New Roman" panose="02020603050405020304" pitchFamily="18" charset="0"/>
                <a:ea typeface="+mn-ea"/>
                <a:cs typeface="Times New Roman" panose="02020603050405020304" pitchFamily="18" charset="0"/>
              </a:rPr>
              <a:t>σ2</a:t>
            </a:r>
            <a:endParaRPr lang="en-IN">
              <a:solidFill>
                <a:schemeClr val="tx1"/>
              </a:solidFill>
              <a:latin typeface="Times New Roman" panose="02020603050405020304" pitchFamily="18" charset="0"/>
              <a:cs typeface="Times New Roman" panose="02020603050405020304" pitchFamily="18" charset="0"/>
            </a:endParaRPr>
          </a:p>
        </p:txBody>
      </p:sp>
      <p:cxnSp>
        <p:nvCxnSpPr>
          <p:cNvPr id="37" name="Straight Arrow Connector 36">
            <a:extLst>
              <a:ext uri="{FF2B5EF4-FFF2-40B4-BE49-F238E27FC236}">
                <a16:creationId xmlns:a16="http://schemas.microsoft.com/office/drawing/2014/main" id="{6EDC3DE5-49C9-BD69-C109-D01CAA0684F9}"/>
              </a:ext>
            </a:extLst>
          </p:cNvPr>
          <p:cNvCxnSpPr>
            <a:cxnSpLocks/>
            <a:stCxn id="35" idx="1"/>
            <a:endCxn id="34" idx="3"/>
          </p:cNvCxnSpPr>
          <p:nvPr/>
        </p:nvCxnSpPr>
        <p:spPr>
          <a:xfrm flipH="1" flipV="1">
            <a:off x="8127047" y="3594699"/>
            <a:ext cx="1949156" cy="14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7B67A23-3EE0-E75F-71FF-ADE546805A48}"/>
              </a:ext>
            </a:extLst>
          </p:cNvPr>
          <p:cNvSpPr txBox="1"/>
          <p:nvPr/>
        </p:nvSpPr>
        <p:spPr>
          <a:xfrm>
            <a:off x="6128503" y="4127297"/>
            <a:ext cx="4711392" cy="305596"/>
          </a:xfrm>
          <a:prstGeom prst="rect">
            <a:avLst/>
          </a:prstGeom>
          <a:noFill/>
        </p:spPr>
        <p:txBody>
          <a:bodyPr wrap="square">
            <a:spAutoFit/>
          </a:bodyPr>
          <a:lstStyle/>
          <a:p>
            <a:pPr defTabSz="704088">
              <a:spcAft>
                <a:spcPts val="600"/>
              </a:spcAft>
            </a:pPr>
            <a:r>
              <a:rPr lang="en-IN" sz="1386" kern="1200">
                <a:solidFill>
                  <a:schemeClr val="tx1"/>
                </a:solidFill>
                <a:latin typeface="+mn-lt"/>
                <a:ea typeface="+mn-ea"/>
                <a:cs typeface="+mn-cs"/>
              </a:rPr>
              <a:t>RMSD =    4.5 = 2.12</a:t>
            </a:r>
            <a:endParaRPr lang="en-IN"/>
          </a:p>
        </p:txBody>
      </p:sp>
      <p:cxnSp>
        <p:nvCxnSpPr>
          <p:cNvPr id="42" name="Straight Connector 41">
            <a:extLst>
              <a:ext uri="{FF2B5EF4-FFF2-40B4-BE49-F238E27FC236}">
                <a16:creationId xmlns:a16="http://schemas.microsoft.com/office/drawing/2014/main" id="{A4F0F7E6-8115-1F38-B2BB-0CA659456878}"/>
              </a:ext>
            </a:extLst>
          </p:cNvPr>
          <p:cNvCxnSpPr>
            <a:cxnSpLocks/>
          </p:cNvCxnSpPr>
          <p:nvPr/>
        </p:nvCxnSpPr>
        <p:spPr>
          <a:xfrm flipV="1">
            <a:off x="6842811" y="4165587"/>
            <a:ext cx="83588" cy="170575"/>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B4EDFBB-DD10-8306-694D-EB86D73183A5}"/>
              </a:ext>
            </a:extLst>
          </p:cNvPr>
          <p:cNvCxnSpPr>
            <a:cxnSpLocks/>
          </p:cNvCxnSpPr>
          <p:nvPr/>
        </p:nvCxnSpPr>
        <p:spPr>
          <a:xfrm>
            <a:off x="6922602" y="4165587"/>
            <a:ext cx="208973" cy="0"/>
          </a:xfrm>
          <a:prstGeom prst="line">
            <a:avLst/>
          </a:prstGeom>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821B337E-6873-EB70-D244-ECE6E5D5ECB1}"/>
              </a:ext>
            </a:extLst>
          </p:cNvPr>
          <p:cNvSpPr/>
          <p:nvPr/>
        </p:nvSpPr>
        <p:spPr>
          <a:xfrm>
            <a:off x="9639246" y="4057678"/>
            <a:ext cx="1675588" cy="4068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04088">
              <a:spcAft>
                <a:spcPts val="600"/>
              </a:spcAft>
            </a:pPr>
            <a:r>
              <a:rPr lang="en-IN" sz="1386" kern="1200">
                <a:solidFill>
                  <a:schemeClr val="tx1"/>
                </a:solidFill>
                <a:latin typeface="Times New Roman" panose="02020603050405020304" pitchFamily="18" charset="0"/>
                <a:ea typeface="+mn-ea"/>
                <a:cs typeface="Times New Roman" panose="02020603050405020304" pitchFamily="18" charset="0"/>
              </a:rPr>
              <a:t>Standard Deviation </a:t>
            </a:r>
            <a:r>
              <a:rPr lang="el-GR" sz="1386" kern="1200">
                <a:solidFill>
                  <a:schemeClr val="tx1"/>
                </a:solidFill>
                <a:latin typeface="Times New Roman" panose="02020603050405020304" pitchFamily="18" charset="0"/>
                <a:ea typeface="+mn-ea"/>
                <a:cs typeface="Times New Roman" panose="02020603050405020304" pitchFamily="18" charset="0"/>
              </a:rPr>
              <a:t>σ</a:t>
            </a:r>
            <a:endParaRPr lang="en-IN">
              <a:solidFill>
                <a:schemeClr val="tx1"/>
              </a:solidFill>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7941E7CB-C0E8-C624-EE07-A1C185EC4786}"/>
              </a:ext>
            </a:extLst>
          </p:cNvPr>
          <p:cNvCxnSpPr>
            <a:cxnSpLocks/>
          </p:cNvCxnSpPr>
          <p:nvPr/>
        </p:nvCxnSpPr>
        <p:spPr>
          <a:xfrm flipH="1">
            <a:off x="7743291" y="4295876"/>
            <a:ext cx="18959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ED39582A-0014-20E3-8D5B-F4F82EB0E05E}"/>
              </a:ext>
            </a:extLst>
          </p:cNvPr>
          <p:cNvSpPr txBox="1"/>
          <p:nvPr/>
        </p:nvSpPr>
        <p:spPr>
          <a:xfrm>
            <a:off x="2402164" y="5543993"/>
            <a:ext cx="8964881" cy="461665"/>
          </a:xfrm>
          <a:prstGeom prst="rect">
            <a:avLst/>
          </a:prstGeom>
          <a:noFill/>
        </p:spPr>
        <p:txBody>
          <a:bodyPr wrap="square">
            <a:spAutoFit/>
          </a:bodyPr>
          <a:lstStyle/>
          <a:p>
            <a:pPr defTabSz="704088">
              <a:spcAft>
                <a:spcPts val="600"/>
              </a:spcAft>
            </a:pPr>
            <a:r>
              <a:rPr lang="en-US" sz="2400" kern="1200" dirty="0">
                <a:solidFill>
                  <a:schemeClr val="tx1"/>
                </a:solidFill>
                <a:latin typeface="Times New Roman" panose="02020603050405020304" pitchFamily="18" charset="0"/>
                <a:ea typeface="+mn-ea"/>
                <a:cs typeface="Times New Roman" panose="02020603050405020304" pitchFamily="18" charset="0"/>
              </a:rPr>
              <a:t>Standard deviation penalizes farther points more than M.A.D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952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0D7A1-9448-69F7-C05A-A72540C32730}"/>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Times New Roman" panose="02020603050405020304" pitchFamily="18" charset="0"/>
                <a:ea typeface="+mj-ea"/>
                <a:cs typeface="Times New Roman" panose="02020603050405020304" pitchFamily="18" charset="0"/>
              </a:rPr>
              <a:t>Measuring Variability &amp; Spread</a:t>
            </a:r>
          </a:p>
        </p:txBody>
      </p:sp>
      <p:sp>
        <p:nvSpPr>
          <p:cNvPr id="5" name="TextBox 4">
            <a:extLst>
              <a:ext uri="{FF2B5EF4-FFF2-40B4-BE49-F238E27FC236}">
                <a16:creationId xmlns:a16="http://schemas.microsoft.com/office/drawing/2014/main" id="{2331DCDD-BFCA-91D1-1846-B417D866D818}"/>
              </a:ext>
            </a:extLst>
          </p:cNvPr>
          <p:cNvSpPr txBox="1"/>
          <p:nvPr/>
        </p:nvSpPr>
        <p:spPr>
          <a:xfrm>
            <a:off x="1043631" y="2882407"/>
            <a:ext cx="9941319" cy="1357326"/>
          </a:xfrm>
          <a:prstGeom prst="rect">
            <a:avLst/>
          </a:prstGeom>
        </p:spPr>
        <p:txBody>
          <a:bodyPr vert="horz" lIns="91440" tIns="45720" rIns="91440" bIns="45720" rtlCol="0" anchor="ctr">
            <a:normAutofit/>
          </a:bodyPr>
          <a:lstStyle/>
          <a:p>
            <a:pPr>
              <a:lnSpc>
                <a:spcPct val="90000"/>
              </a:lnSpc>
              <a:spcAft>
                <a:spcPts val="600"/>
              </a:spcAft>
            </a:pPr>
            <a:r>
              <a:rPr lang="en-US" sz="2400" dirty="0"/>
              <a:t>• Both Mean Absolute Distance and Standard Deviation/Variance are valid metrics to measure the spread/variability in the data </a:t>
            </a:r>
          </a:p>
        </p:txBody>
      </p:sp>
      <p:sp>
        <p:nvSpPr>
          <p:cNvPr id="7" name="TextBox 6">
            <a:extLst>
              <a:ext uri="{FF2B5EF4-FFF2-40B4-BE49-F238E27FC236}">
                <a16:creationId xmlns:a16="http://schemas.microsoft.com/office/drawing/2014/main" id="{15D3048F-0E0D-93D6-DDE4-5F93EE0F2DAE}"/>
              </a:ext>
            </a:extLst>
          </p:cNvPr>
          <p:cNvSpPr txBox="1"/>
          <p:nvPr/>
        </p:nvSpPr>
        <p:spPr>
          <a:xfrm>
            <a:off x="1043631" y="4614070"/>
            <a:ext cx="8023123" cy="461665"/>
          </a:xfrm>
          <a:prstGeom prst="rect">
            <a:avLst/>
          </a:prstGeom>
          <a:noFill/>
        </p:spPr>
        <p:txBody>
          <a:bodyPr wrap="square">
            <a:spAutoFit/>
          </a:bodyPr>
          <a:lstStyle/>
          <a:p>
            <a:pPr>
              <a:spcAft>
                <a:spcPts val="600"/>
              </a:spcAft>
            </a:pPr>
            <a:r>
              <a:rPr lang="en-US" sz="2400" dirty="0">
                <a:latin typeface="Times New Roman" panose="02020603050405020304" pitchFamily="18" charset="0"/>
                <a:cs typeface="Times New Roman" panose="02020603050405020304" pitchFamily="18" charset="0"/>
              </a:rPr>
              <a:t>• Standard Deviation is more commonly used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8225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C6197D-7534-9D66-9869-F72072EE7CE5}"/>
              </a:ext>
            </a:extLst>
          </p:cNvPr>
          <p:cNvSpPr txBox="1"/>
          <p:nvPr/>
        </p:nvSpPr>
        <p:spPr>
          <a:xfrm>
            <a:off x="621792" y="1161288"/>
            <a:ext cx="3602736" cy="4526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tx1"/>
                </a:solidFill>
                <a:latin typeface="Times New Roman" panose="02020603050405020304" pitchFamily="18" charset="0"/>
                <a:ea typeface="+mj-ea"/>
                <a:cs typeface="Times New Roman" panose="02020603050405020304" pitchFamily="18" charset="0"/>
              </a:rPr>
              <a:t>Measuring Variability and Spread</a:t>
            </a:r>
          </a:p>
        </p:txBody>
      </p:sp>
      <p:sp>
        <p:nvSpPr>
          <p:cNvPr id="5" name="TextBox 4">
            <a:extLst>
              <a:ext uri="{FF2B5EF4-FFF2-40B4-BE49-F238E27FC236}">
                <a16:creationId xmlns:a16="http://schemas.microsoft.com/office/drawing/2014/main" id="{FCE58959-1621-10DA-4689-86059E483EB0}"/>
              </a:ext>
            </a:extLst>
          </p:cNvPr>
          <p:cNvSpPr txBox="1"/>
          <p:nvPr/>
        </p:nvSpPr>
        <p:spPr>
          <a:xfrm>
            <a:off x="5459763" y="1942876"/>
            <a:ext cx="1377913" cy="377803"/>
          </a:xfrm>
          <a:prstGeom prst="rect">
            <a:avLst/>
          </a:prstGeom>
          <a:noFill/>
        </p:spPr>
        <p:txBody>
          <a:bodyPr wrap="square">
            <a:spAutoFit/>
          </a:bodyPr>
          <a:lstStyle/>
          <a:p>
            <a:pPr defTabSz="932688">
              <a:spcAft>
                <a:spcPts val="600"/>
              </a:spcAft>
            </a:pPr>
            <a:r>
              <a:rPr lang="en-IN" sz="1836" kern="1200" dirty="0">
                <a:solidFill>
                  <a:schemeClr val="tx1"/>
                </a:solidFill>
                <a:latin typeface="Times New Roman" panose="02020603050405020304" pitchFamily="18" charset="0"/>
                <a:ea typeface="+mn-ea"/>
                <a:cs typeface="Times New Roman" panose="02020603050405020304" pitchFamily="18" charset="0"/>
              </a:rPr>
              <a:t>Variance = </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300CFFE-2FFF-8898-6FFE-BD1E5C375337}"/>
              </a:ext>
            </a:extLst>
          </p:cNvPr>
          <p:cNvSpPr txBox="1"/>
          <p:nvPr/>
        </p:nvSpPr>
        <p:spPr>
          <a:xfrm>
            <a:off x="6709267" y="1639282"/>
            <a:ext cx="1035949" cy="377803"/>
          </a:xfrm>
          <a:prstGeom prst="rect">
            <a:avLst/>
          </a:prstGeom>
          <a:noFill/>
        </p:spPr>
        <p:txBody>
          <a:bodyPr wrap="square">
            <a:spAutoFit/>
          </a:bodyPr>
          <a:lstStyle/>
          <a:p>
            <a:pPr defTabSz="932688">
              <a:spcAft>
                <a:spcPts val="600"/>
              </a:spcAft>
            </a:pPr>
            <a:r>
              <a:rPr lang="el-GR" sz="1836" kern="1200">
                <a:solidFill>
                  <a:schemeClr val="tx1"/>
                </a:solidFill>
                <a:latin typeface="+mn-lt"/>
                <a:ea typeface="+mn-ea"/>
                <a:cs typeface="+mn-cs"/>
              </a:rPr>
              <a:t>Σ(𝑥−𝜇) 2</a:t>
            </a:r>
            <a:endParaRPr lang="en-IN"/>
          </a:p>
        </p:txBody>
      </p:sp>
      <p:cxnSp>
        <p:nvCxnSpPr>
          <p:cNvPr id="8" name="Straight Connector 7">
            <a:extLst>
              <a:ext uri="{FF2B5EF4-FFF2-40B4-BE49-F238E27FC236}">
                <a16:creationId xmlns:a16="http://schemas.microsoft.com/office/drawing/2014/main" id="{A8000612-E6D7-9C51-E5E2-61E00B3BCBB4}"/>
              </a:ext>
            </a:extLst>
          </p:cNvPr>
          <p:cNvCxnSpPr>
            <a:cxnSpLocks/>
          </p:cNvCxnSpPr>
          <p:nvPr/>
        </p:nvCxnSpPr>
        <p:spPr>
          <a:xfrm>
            <a:off x="6819903" y="2131777"/>
            <a:ext cx="717765" cy="0"/>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73FF2BBF-E7ED-2F4C-5691-80B59DADB176}"/>
              </a:ext>
            </a:extLst>
          </p:cNvPr>
          <p:cNvSpPr txBox="1"/>
          <p:nvPr/>
        </p:nvSpPr>
        <p:spPr>
          <a:xfrm>
            <a:off x="6999232" y="2131777"/>
            <a:ext cx="359108" cy="377803"/>
          </a:xfrm>
          <a:prstGeom prst="rect">
            <a:avLst/>
          </a:prstGeom>
          <a:noFill/>
        </p:spPr>
        <p:txBody>
          <a:bodyPr wrap="square">
            <a:spAutoFit/>
          </a:bodyPr>
          <a:lstStyle/>
          <a:p>
            <a:pPr defTabSz="895380">
              <a:spcAft>
                <a:spcPts val="612"/>
              </a:spcAft>
            </a:pPr>
            <a:r>
              <a:rPr lang="en-US" sz="1763" kern="1200">
                <a:solidFill>
                  <a:schemeClr val="tx1"/>
                </a:solidFill>
                <a:latin typeface="+mn-lt"/>
                <a:ea typeface="+mn-ea"/>
                <a:cs typeface="+mn-cs"/>
              </a:rPr>
              <a:t>n</a:t>
            </a:r>
            <a:endParaRPr lang="en-IN"/>
          </a:p>
        </p:txBody>
      </p:sp>
      <p:sp>
        <p:nvSpPr>
          <p:cNvPr id="12" name="TextBox 11">
            <a:extLst>
              <a:ext uri="{FF2B5EF4-FFF2-40B4-BE49-F238E27FC236}">
                <a16:creationId xmlns:a16="http://schemas.microsoft.com/office/drawing/2014/main" id="{E3DB3A90-D05D-9AD8-E4E2-C222C0982A8C}"/>
              </a:ext>
            </a:extLst>
          </p:cNvPr>
          <p:cNvSpPr txBox="1"/>
          <p:nvPr/>
        </p:nvSpPr>
        <p:spPr>
          <a:xfrm>
            <a:off x="7694927" y="1942876"/>
            <a:ext cx="583351" cy="377803"/>
          </a:xfrm>
          <a:prstGeom prst="rect">
            <a:avLst/>
          </a:prstGeom>
          <a:noFill/>
        </p:spPr>
        <p:txBody>
          <a:bodyPr wrap="square">
            <a:spAutoFit/>
          </a:bodyPr>
          <a:lstStyle/>
          <a:p>
            <a:pPr defTabSz="932688">
              <a:spcAft>
                <a:spcPts val="600"/>
              </a:spcAft>
            </a:pPr>
            <a:r>
              <a:rPr lang="en-IN" sz="1836" kern="1200">
                <a:solidFill>
                  <a:schemeClr val="tx1"/>
                </a:solidFill>
                <a:latin typeface="+mn-lt"/>
                <a:ea typeface="+mn-ea"/>
                <a:cs typeface="+mn-cs"/>
              </a:rPr>
              <a:t>=</a:t>
            </a:r>
            <a:endParaRPr lang="en-IN"/>
          </a:p>
        </p:txBody>
      </p:sp>
      <p:sp>
        <p:nvSpPr>
          <p:cNvPr id="14" name="TextBox 13">
            <a:extLst>
              <a:ext uri="{FF2B5EF4-FFF2-40B4-BE49-F238E27FC236}">
                <a16:creationId xmlns:a16="http://schemas.microsoft.com/office/drawing/2014/main" id="{2C99FBA4-92D0-14FD-D031-820143081B2B}"/>
              </a:ext>
            </a:extLst>
          </p:cNvPr>
          <p:cNvSpPr txBox="1"/>
          <p:nvPr/>
        </p:nvSpPr>
        <p:spPr>
          <a:xfrm>
            <a:off x="8081804" y="1639282"/>
            <a:ext cx="679246" cy="377803"/>
          </a:xfrm>
          <a:prstGeom prst="rect">
            <a:avLst/>
          </a:prstGeom>
          <a:noFill/>
        </p:spPr>
        <p:txBody>
          <a:bodyPr wrap="square">
            <a:spAutoFit/>
          </a:bodyPr>
          <a:lstStyle/>
          <a:p>
            <a:pPr defTabSz="932688">
              <a:spcAft>
                <a:spcPts val="600"/>
              </a:spcAft>
            </a:pPr>
            <a:r>
              <a:rPr lang="el-GR" sz="1836" kern="1200">
                <a:solidFill>
                  <a:schemeClr val="tx1"/>
                </a:solidFill>
                <a:latin typeface="+mn-lt"/>
                <a:ea typeface="+mn-ea"/>
                <a:cs typeface="+mn-cs"/>
              </a:rPr>
              <a:t>Σ𝑥 2</a:t>
            </a:r>
            <a:endParaRPr lang="en-IN"/>
          </a:p>
        </p:txBody>
      </p:sp>
      <p:cxnSp>
        <p:nvCxnSpPr>
          <p:cNvPr id="15" name="Straight Connector 14">
            <a:extLst>
              <a:ext uri="{FF2B5EF4-FFF2-40B4-BE49-F238E27FC236}">
                <a16:creationId xmlns:a16="http://schemas.microsoft.com/office/drawing/2014/main" id="{DC6EB94D-2A0F-F9B1-31CA-817A87A2DBDA}"/>
              </a:ext>
            </a:extLst>
          </p:cNvPr>
          <p:cNvCxnSpPr>
            <a:cxnSpLocks/>
          </p:cNvCxnSpPr>
          <p:nvPr/>
        </p:nvCxnSpPr>
        <p:spPr>
          <a:xfrm>
            <a:off x="8043286" y="2131777"/>
            <a:ext cx="717765" cy="0"/>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0B070713-8844-29DB-6A6B-F1ADAEEB9A64}"/>
              </a:ext>
            </a:extLst>
          </p:cNvPr>
          <p:cNvSpPr txBox="1"/>
          <p:nvPr/>
        </p:nvSpPr>
        <p:spPr>
          <a:xfrm>
            <a:off x="8190729" y="2143060"/>
            <a:ext cx="359108" cy="377803"/>
          </a:xfrm>
          <a:prstGeom prst="rect">
            <a:avLst/>
          </a:prstGeom>
          <a:noFill/>
        </p:spPr>
        <p:txBody>
          <a:bodyPr wrap="square">
            <a:spAutoFit/>
          </a:bodyPr>
          <a:lstStyle/>
          <a:p>
            <a:pPr defTabSz="895380">
              <a:spcAft>
                <a:spcPts val="612"/>
              </a:spcAft>
            </a:pPr>
            <a:r>
              <a:rPr lang="en-US" sz="1763" kern="1200">
                <a:solidFill>
                  <a:schemeClr val="tx1"/>
                </a:solidFill>
                <a:latin typeface="+mn-lt"/>
                <a:ea typeface="+mn-ea"/>
                <a:cs typeface="+mn-cs"/>
              </a:rPr>
              <a:t>n</a:t>
            </a:r>
            <a:endParaRPr lang="en-IN"/>
          </a:p>
        </p:txBody>
      </p:sp>
      <p:sp>
        <p:nvSpPr>
          <p:cNvPr id="18" name="TextBox 17">
            <a:extLst>
              <a:ext uri="{FF2B5EF4-FFF2-40B4-BE49-F238E27FC236}">
                <a16:creationId xmlns:a16="http://schemas.microsoft.com/office/drawing/2014/main" id="{2BED0329-C349-F8A7-C878-38B272C66910}"/>
              </a:ext>
            </a:extLst>
          </p:cNvPr>
          <p:cNvSpPr txBox="1"/>
          <p:nvPr/>
        </p:nvSpPr>
        <p:spPr>
          <a:xfrm>
            <a:off x="8888706" y="1954159"/>
            <a:ext cx="717765" cy="377803"/>
          </a:xfrm>
          <a:prstGeom prst="rect">
            <a:avLst/>
          </a:prstGeom>
          <a:noFill/>
        </p:spPr>
        <p:txBody>
          <a:bodyPr wrap="square">
            <a:spAutoFit/>
          </a:bodyPr>
          <a:lstStyle/>
          <a:p>
            <a:pPr defTabSz="932688">
              <a:spcAft>
                <a:spcPts val="600"/>
              </a:spcAft>
            </a:pPr>
            <a:r>
              <a:rPr lang="en-IN" sz="1836" kern="1200">
                <a:solidFill>
                  <a:schemeClr val="tx1"/>
                </a:solidFill>
                <a:latin typeface="+mn-lt"/>
                <a:ea typeface="+mn-ea"/>
                <a:cs typeface="+mn-cs"/>
              </a:rPr>
              <a:t>− 𝜇 2</a:t>
            </a:r>
            <a:endParaRPr lang="en-IN"/>
          </a:p>
        </p:txBody>
      </p:sp>
      <p:sp>
        <p:nvSpPr>
          <p:cNvPr id="20" name="TextBox 19">
            <a:extLst>
              <a:ext uri="{FF2B5EF4-FFF2-40B4-BE49-F238E27FC236}">
                <a16:creationId xmlns:a16="http://schemas.microsoft.com/office/drawing/2014/main" id="{83DAA9A5-45E0-FB83-A5DB-B95E5CA8DFE9}"/>
              </a:ext>
            </a:extLst>
          </p:cNvPr>
          <p:cNvSpPr txBox="1"/>
          <p:nvPr/>
        </p:nvSpPr>
        <p:spPr>
          <a:xfrm>
            <a:off x="9593441" y="1958550"/>
            <a:ext cx="1118816" cy="377803"/>
          </a:xfrm>
          <a:prstGeom prst="rect">
            <a:avLst/>
          </a:prstGeom>
          <a:noFill/>
        </p:spPr>
        <p:txBody>
          <a:bodyPr wrap="square">
            <a:spAutoFit/>
          </a:bodyPr>
          <a:lstStyle/>
          <a:p>
            <a:pPr defTabSz="932688">
              <a:spcAft>
                <a:spcPts val="600"/>
              </a:spcAft>
            </a:pPr>
            <a:r>
              <a:rPr lang="en-IN" sz="1836" kern="1200">
                <a:solidFill>
                  <a:schemeClr val="tx1"/>
                </a:solidFill>
                <a:latin typeface="Times New Roman" panose="02020603050405020304" pitchFamily="18" charset="0"/>
                <a:ea typeface="+mn-ea"/>
                <a:cs typeface="Times New Roman" panose="02020603050405020304" pitchFamily="18" charset="0"/>
              </a:rPr>
              <a:t>(Derive)</a:t>
            </a:r>
            <a:endParaRPr lang="en-IN">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0B308CD3-6C03-8D47-D13F-4994A5E181AD}"/>
              </a:ext>
            </a:extLst>
          </p:cNvPr>
          <p:cNvSpPr txBox="1"/>
          <p:nvPr/>
        </p:nvSpPr>
        <p:spPr>
          <a:xfrm>
            <a:off x="5431930" y="3110866"/>
            <a:ext cx="6235814" cy="377803"/>
          </a:xfrm>
          <a:prstGeom prst="rect">
            <a:avLst/>
          </a:prstGeom>
          <a:noFill/>
        </p:spPr>
        <p:txBody>
          <a:bodyPr wrap="square">
            <a:spAutoFit/>
          </a:bodyPr>
          <a:lstStyle/>
          <a:p>
            <a:pPr defTabSz="932688">
              <a:spcAft>
                <a:spcPts val="600"/>
              </a:spcAft>
            </a:pPr>
            <a:r>
              <a:rPr lang="en-IN" sz="1836" kern="1200" dirty="0">
                <a:solidFill>
                  <a:schemeClr val="tx1"/>
                </a:solidFill>
                <a:latin typeface="+mn-lt"/>
                <a:ea typeface="+mn-ea"/>
                <a:cs typeface="+mn-cs"/>
              </a:rPr>
              <a:t>3   3   6   7   7   10   10   10    11   13    30 </a:t>
            </a:r>
            <a:endParaRPr lang="en-IN" dirty="0"/>
          </a:p>
        </p:txBody>
      </p:sp>
      <p:sp>
        <p:nvSpPr>
          <p:cNvPr id="24" name="TextBox 23">
            <a:extLst>
              <a:ext uri="{FF2B5EF4-FFF2-40B4-BE49-F238E27FC236}">
                <a16:creationId xmlns:a16="http://schemas.microsoft.com/office/drawing/2014/main" id="{F2C41269-1116-4115-FD09-56B8B21DFFC0}"/>
              </a:ext>
            </a:extLst>
          </p:cNvPr>
          <p:cNvSpPr txBox="1"/>
          <p:nvPr/>
        </p:nvSpPr>
        <p:spPr>
          <a:xfrm>
            <a:off x="5303520" y="4251871"/>
            <a:ext cx="6235814" cy="1048236"/>
          </a:xfrm>
          <a:prstGeom prst="rect">
            <a:avLst/>
          </a:prstGeom>
          <a:noFill/>
        </p:spPr>
        <p:txBody>
          <a:bodyPr wrap="square">
            <a:spAutoFit/>
          </a:bodyPr>
          <a:lstStyle/>
          <a:p>
            <a:pPr defTabSz="932688">
              <a:spcAft>
                <a:spcPts val="600"/>
              </a:spcAft>
            </a:pPr>
            <a:r>
              <a:rPr lang="en-US" sz="2856" kern="1200" dirty="0">
                <a:solidFill>
                  <a:schemeClr val="tx1"/>
                </a:solidFill>
                <a:latin typeface="Times New Roman" panose="02020603050405020304" pitchFamily="18" charset="0"/>
                <a:ea typeface="+mn-ea"/>
                <a:cs typeface="Times New Roman" panose="02020603050405020304" pitchFamily="18" charset="0"/>
              </a:rPr>
              <a:t>Units are squared, which is not intuitive. </a:t>
            </a:r>
          </a:p>
          <a:p>
            <a:pPr defTabSz="932688">
              <a:spcAft>
                <a:spcPts val="600"/>
              </a:spcAft>
            </a:pPr>
            <a:r>
              <a:rPr lang="en-US" sz="2856" kern="1200" dirty="0">
                <a:solidFill>
                  <a:schemeClr val="tx1"/>
                </a:solidFill>
                <a:latin typeface="Times New Roman" panose="02020603050405020304" pitchFamily="18" charset="0"/>
                <a:ea typeface="+mn-ea"/>
                <a:cs typeface="Times New Roman" panose="02020603050405020304" pitchFamily="18" charset="0"/>
              </a:rPr>
              <a:t>Standard Deviation, 𝜎 =   𝑉𝑎𝑟𝑖𝑎𝑛𝑐</a:t>
            </a:r>
            <a:endParaRPr lang="en-IN" sz="2800" dirty="0">
              <a:latin typeface="Times New Roman" panose="02020603050405020304" pitchFamily="18"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7A7082B9-90AC-C25F-83A0-50C5041DF715}"/>
              </a:ext>
            </a:extLst>
          </p:cNvPr>
          <p:cNvCxnSpPr>
            <a:cxnSpLocks/>
          </p:cNvCxnSpPr>
          <p:nvPr/>
        </p:nvCxnSpPr>
        <p:spPr>
          <a:xfrm>
            <a:off x="9134553" y="4751149"/>
            <a:ext cx="1265913"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C4B90D7-EE81-B216-45BD-A10B7139EC85}"/>
              </a:ext>
            </a:extLst>
          </p:cNvPr>
          <p:cNvCxnSpPr>
            <a:cxnSpLocks/>
          </p:cNvCxnSpPr>
          <p:nvPr/>
        </p:nvCxnSpPr>
        <p:spPr>
          <a:xfrm flipV="1">
            <a:off x="8928268" y="4739866"/>
            <a:ext cx="206285" cy="34141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79181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B0097A-2239-7143-3FC6-BA977666CFB2}"/>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dirty="0">
                <a:solidFill>
                  <a:schemeClr val="tx1"/>
                </a:solidFill>
                <a:latin typeface="Times New Roman" panose="02020603050405020304" pitchFamily="18" charset="0"/>
                <a:ea typeface="+mj-ea"/>
                <a:cs typeface="Times New Roman" panose="02020603050405020304" pitchFamily="18" charset="0"/>
              </a:rPr>
              <a:t>Measuring Variability and Spread </a:t>
            </a:r>
          </a:p>
        </p:txBody>
      </p:sp>
      <p:sp>
        <p:nvSpPr>
          <p:cNvPr id="5" name="TextBox 4">
            <a:extLst>
              <a:ext uri="{FF2B5EF4-FFF2-40B4-BE49-F238E27FC236}">
                <a16:creationId xmlns:a16="http://schemas.microsoft.com/office/drawing/2014/main" id="{336DF598-9F85-C5FB-5DE1-1BCC1849DEA2}"/>
              </a:ext>
            </a:extLst>
          </p:cNvPr>
          <p:cNvSpPr txBox="1"/>
          <p:nvPr/>
        </p:nvSpPr>
        <p:spPr>
          <a:xfrm>
            <a:off x="841248" y="1876533"/>
            <a:ext cx="4680360" cy="338554"/>
          </a:xfrm>
          <a:prstGeom prst="rect">
            <a:avLst/>
          </a:prstGeom>
          <a:noFill/>
        </p:spPr>
        <p:txBody>
          <a:bodyPr wrap="square">
            <a:spAutoFit/>
          </a:bodyPr>
          <a:lstStyle/>
          <a:p>
            <a:pPr defTabSz="694944">
              <a:spcAft>
                <a:spcPts val="600"/>
              </a:spcAft>
            </a:pPr>
            <a:r>
              <a:rPr lang="en-US" sz="1600" kern="1200" dirty="0">
                <a:solidFill>
                  <a:schemeClr val="tx1"/>
                </a:solidFill>
                <a:latin typeface="Times New Roman" panose="02020603050405020304" pitchFamily="18" charset="0"/>
                <a:ea typeface="+mn-ea"/>
                <a:cs typeface="Times New Roman" panose="02020603050405020304" pitchFamily="18" charset="0"/>
              </a:rPr>
              <a:t>Calculate standard deviation for each player.</a:t>
            </a:r>
            <a:endParaRPr lang="en-IN"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3DFBE844-1E2B-2667-E6E3-845AF53A4167}"/>
              </a:ext>
            </a:extLst>
          </p:cNvPr>
          <p:cNvGraphicFramePr>
            <a:graphicFrameLocks noGrp="1"/>
          </p:cNvGraphicFramePr>
          <p:nvPr/>
        </p:nvGraphicFramePr>
        <p:xfrm>
          <a:off x="624475" y="2320896"/>
          <a:ext cx="7403689" cy="1010920"/>
        </p:xfrm>
        <a:graphic>
          <a:graphicData uri="http://schemas.openxmlformats.org/drawingml/2006/table">
            <a:tbl>
              <a:tblPr firstRow="1" bandRow="1">
                <a:tableStyleId>{5C22544A-7EE6-4342-B048-85BDC9FD1C3A}</a:tableStyleId>
              </a:tblPr>
              <a:tblGrid>
                <a:gridCol w="2543599">
                  <a:extLst>
                    <a:ext uri="{9D8B030D-6E8A-4147-A177-3AD203B41FA5}">
                      <a16:colId xmlns:a16="http://schemas.microsoft.com/office/drawing/2014/main" val="3677599342"/>
                    </a:ext>
                  </a:extLst>
                </a:gridCol>
                <a:gridCol w="726743">
                  <a:extLst>
                    <a:ext uri="{9D8B030D-6E8A-4147-A177-3AD203B41FA5}">
                      <a16:colId xmlns:a16="http://schemas.microsoft.com/office/drawing/2014/main" val="3505722235"/>
                    </a:ext>
                  </a:extLst>
                </a:gridCol>
                <a:gridCol w="808501">
                  <a:extLst>
                    <a:ext uri="{9D8B030D-6E8A-4147-A177-3AD203B41FA5}">
                      <a16:colId xmlns:a16="http://schemas.microsoft.com/office/drawing/2014/main" val="3025376176"/>
                    </a:ext>
                  </a:extLst>
                </a:gridCol>
                <a:gridCol w="581393">
                  <a:extLst>
                    <a:ext uri="{9D8B030D-6E8A-4147-A177-3AD203B41FA5}">
                      <a16:colId xmlns:a16="http://schemas.microsoft.com/office/drawing/2014/main" val="758694498"/>
                    </a:ext>
                  </a:extLst>
                </a:gridCol>
                <a:gridCol w="744910">
                  <a:extLst>
                    <a:ext uri="{9D8B030D-6E8A-4147-A177-3AD203B41FA5}">
                      <a16:colId xmlns:a16="http://schemas.microsoft.com/office/drawing/2014/main" val="1540306294"/>
                    </a:ext>
                  </a:extLst>
                </a:gridCol>
                <a:gridCol w="781248">
                  <a:extLst>
                    <a:ext uri="{9D8B030D-6E8A-4147-A177-3AD203B41FA5}">
                      <a16:colId xmlns:a16="http://schemas.microsoft.com/office/drawing/2014/main" val="692073691"/>
                    </a:ext>
                  </a:extLst>
                </a:gridCol>
                <a:gridCol w="572310">
                  <a:extLst>
                    <a:ext uri="{9D8B030D-6E8A-4147-A177-3AD203B41FA5}">
                      <a16:colId xmlns:a16="http://schemas.microsoft.com/office/drawing/2014/main" val="328679880"/>
                    </a:ext>
                  </a:extLst>
                </a:gridCol>
                <a:gridCol w="644985">
                  <a:extLst>
                    <a:ext uri="{9D8B030D-6E8A-4147-A177-3AD203B41FA5}">
                      <a16:colId xmlns:a16="http://schemas.microsoft.com/office/drawing/2014/main" val="3106601924"/>
                    </a:ext>
                  </a:extLst>
                </a:gridCol>
              </a:tblGrid>
              <a:tr h="643313">
                <a:tc>
                  <a:txBody>
                    <a:bodyPr/>
                    <a:lstStyle/>
                    <a:p>
                      <a:pPr algn="ctr"/>
                      <a:r>
                        <a:rPr lang="en-IN" dirty="0"/>
                        <a:t>Points scored per game</a:t>
                      </a:r>
                    </a:p>
                  </a:txBody>
                  <a:tcPr/>
                </a:tc>
                <a:tc>
                  <a:txBody>
                    <a:bodyPr/>
                    <a:lstStyle/>
                    <a:p>
                      <a:pPr algn="ctr"/>
                      <a:r>
                        <a:rPr lang="en-US" dirty="0"/>
                        <a:t>7</a:t>
                      </a:r>
                      <a:endParaRPr lang="en-IN" dirty="0"/>
                    </a:p>
                  </a:txBody>
                  <a:tcPr/>
                </a:tc>
                <a:tc>
                  <a:txBody>
                    <a:bodyPr/>
                    <a:lstStyle/>
                    <a:p>
                      <a:pPr algn="ctr"/>
                      <a:r>
                        <a:rPr lang="en-US" dirty="0"/>
                        <a:t>8</a:t>
                      </a:r>
                      <a:endParaRPr lang="en-IN" dirty="0"/>
                    </a:p>
                  </a:txBody>
                  <a:tcPr/>
                </a:tc>
                <a:tc>
                  <a:txBody>
                    <a:bodyPr/>
                    <a:lstStyle/>
                    <a:p>
                      <a:pPr algn="ctr"/>
                      <a:r>
                        <a:rPr lang="en-US" dirty="0"/>
                        <a:t>9</a:t>
                      </a:r>
                      <a:endParaRPr lang="en-IN" dirty="0"/>
                    </a:p>
                  </a:txBody>
                  <a:tcPr/>
                </a:tc>
                <a:tc>
                  <a:txBody>
                    <a:bodyPr/>
                    <a:lstStyle/>
                    <a:p>
                      <a:pPr algn="ctr"/>
                      <a:r>
                        <a:rPr lang="en-US" dirty="0"/>
                        <a:t>10</a:t>
                      </a:r>
                      <a:endParaRPr lang="en-IN" dirty="0"/>
                    </a:p>
                  </a:txBody>
                  <a:tcPr/>
                </a:tc>
                <a:tc>
                  <a:txBody>
                    <a:bodyPr/>
                    <a:lstStyle/>
                    <a:p>
                      <a:pPr algn="ctr"/>
                      <a:r>
                        <a:rPr lang="en-US" dirty="0"/>
                        <a:t>11</a:t>
                      </a:r>
                      <a:endParaRPr lang="en-IN" dirty="0"/>
                    </a:p>
                  </a:txBody>
                  <a:tcPr/>
                </a:tc>
                <a:tc>
                  <a:txBody>
                    <a:bodyPr/>
                    <a:lstStyle/>
                    <a:p>
                      <a:pPr algn="ctr"/>
                      <a:r>
                        <a:rPr lang="en-US" dirty="0"/>
                        <a:t>12</a:t>
                      </a:r>
                      <a:endParaRPr lang="en-IN" dirty="0"/>
                    </a:p>
                  </a:txBody>
                  <a:tcPr/>
                </a:tc>
                <a:tc>
                  <a:txBody>
                    <a:bodyPr/>
                    <a:lstStyle/>
                    <a:p>
                      <a:pPr algn="ctr"/>
                      <a:r>
                        <a:rPr lang="en-US" dirty="0"/>
                        <a:t>13</a:t>
                      </a:r>
                      <a:endParaRPr lang="en-IN" dirty="0"/>
                    </a:p>
                  </a:txBody>
                  <a:tcPr/>
                </a:tc>
                <a:extLst>
                  <a:ext uri="{0D108BD9-81ED-4DB2-BD59-A6C34878D82A}">
                    <a16:rowId xmlns:a16="http://schemas.microsoft.com/office/drawing/2014/main" val="903473230"/>
                  </a:ext>
                </a:extLst>
              </a:tr>
              <a:tr h="367607">
                <a:tc>
                  <a:txBody>
                    <a:bodyPr/>
                    <a:lstStyle/>
                    <a:p>
                      <a:pPr algn="ctr"/>
                      <a:r>
                        <a:rPr lang="en-IN" dirty="0"/>
                        <a:t>Frequency, f</a:t>
                      </a:r>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2</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17704589"/>
                  </a:ext>
                </a:extLst>
              </a:tr>
            </a:tbl>
          </a:graphicData>
        </a:graphic>
      </p:graphicFrame>
      <p:graphicFrame>
        <p:nvGraphicFramePr>
          <p:cNvPr id="7" name="Table 6">
            <a:extLst>
              <a:ext uri="{FF2B5EF4-FFF2-40B4-BE49-F238E27FC236}">
                <a16:creationId xmlns:a16="http://schemas.microsoft.com/office/drawing/2014/main" id="{DCA2145C-3F22-ABC3-8439-0AA2F6A92834}"/>
              </a:ext>
            </a:extLst>
          </p:cNvPr>
          <p:cNvGraphicFramePr>
            <a:graphicFrameLocks noGrp="1"/>
          </p:cNvGraphicFramePr>
          <p:nvPr/>
        </p:nvGraphicFramePr>
        <p:xfrm>
          <a:off x="624475" y="3560359"/>
          <a:ext cx="6528616" cy="741680"/>
        </p:xfrm>
        <a:graphic>
          <a:graphicData uri="http://schemas.openxmlformats.org/drawingml/2006/table">
            <a:tbl>
              <a:tblPr firstRow="1" bandRow="1">
                <a:tableStyleId>{5C22544A-7EE6-4342-B048-85BDC9FD1C3A}</a:tableStyleId>
              </a:tblPr>
              <a:tblGrid>
                <a:gridCol w="2684307">
                  <a:extLst>
                    <a:ext uri="{9D8B030D-6E8A-4147-A177-3AD203B41FA5}">
                      <a16:colId xmlns:a16="http://schemas.microsoft.com/office/drawing/2014/main" val="3677599342"/>
                    </a:ext>
                  </a:extLst>
                </a:gridCol>
                <a:gridCol w="766945">
                  <a:extLst>
                    <a:ext uri="{9D8B030D-6E8A-4147-A177-3AD203B41FA5}">
                      <a16:colId xmlns:a16="http://schemas.microsoft.com/office/drawing/2014/main" val="3505722235"/>
                    </a:ext>
                  </a:extLst>
                </a:gridCol>
                <a:gridCol w="853226">
                  <a:extLst>
                    <a:ext uri="{9D8B030D-6E8A-4147-A177-3AD203B41FA5}">
                      <a16:colId xmlns:a16="http://schemas.microsoft.com/office/drawing/2014/main" val="3025376176"/>
                    </a:ext>
                  </a:extLst>
                </a:gridCol>
                <a:gridCol w="613555">
                  <a:extLst>
                    <a:ext uri="{9D8B030D-6E8A-4147-A177-3AD203B41FA5}">
                      <a16:colId xmlns:a16="http://schemas.microsoft.com/office/drawing/2014/main" val="758694498"/>
                    </a:ext>
                  </a:extLst>
                </a:gridCol>
                <a:gridCol w="786118">
                  <a:extLst>
                    <a:ext uri="{9D8B030D-6E8A-4147-A177-3AD203B41FA5}">
                      <a16:colId xmlns:a16="http://schemas.microsoft.com/office/drawing/2014/main" val="1540306294"/>
                    </a:ext>
                  </a:extLst>
                </a:gridCol>
                <a:gridCol w="824465">
                  <a:extLst>
                    <a:ext uri="{9D8B030D-6E8A-4147-A177-3AD203B41FA5}">
                      <a16:colId xmlns:a16="http://schemas.microsoft.com/office/drawing/2014/main" val="692073691"/>
                    </a:ext>
                  </a:extLst>
                </a:gridCol>
              </a:tblGrid>
              <a:tr h="370840">
                <a:tc>
                  <a:txBody>
                    <a:bodyPr/>
                    <a:lstStyle/>
                    <a:p>
                      <a:pPr algn="ctr"/>
                      <a:r>
                        <a:rPr lang="en-IN" dirty="0"/>
                        <a:t>Points scored per game</a:t>
                      </a:r>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10</a:t>
                      </a:r>
                      <a:endParaRPr lang="en-IN" dirty="0"/>
                    </a:p>
                  </a:txBody>
                  <a:tcPr/>
                </a:tc>
                <a:tc>
                  <a:txBody>
                    <a:bodyPr/>
                    <a:lstStyle/>
                    <a:p>
                      <a:pPr algn="ctr"/>
                      <a:r>
                        <a:rPr lang="en-US" dirty="0"/>
                        <a:t>11</a:t>
                      </a:r>
                      <a:endParaRPr lang="en-IN" dirty="0"/>
                    </a:p>
                  </a:txBody>
                  <a:tcPr/>
                </a:tc>
                <a:tc>
                  <a:txBody>
                    <a:bodyPr/>
                    <a:lstStyle/>
                    <a:p>
                      <a:pPr algn="ctr"/>
                      <a:r>
                        <a:rPr lang="en-US" dirty="0"/>
                        <a:t>13</a:t>
                      </a:r>
                      <a:endParaRPr lang="en-IN" dirty="0"/>
                    </a:p>
                  </a:txBody>
                  <a:tcPr/>
                </a:tc>
                <a:extLst>
                  <a:ext uri="{0D108BD9-81ED-4DB2-BD59-A6C34878D82A}">
                    <a16:rowId xmlns:a16="http://schemas.microsoft.com/office/drawing/2014/main" val="903473230"/>
                  </a:ext>
                </a:extLst>
              </a:tr>
              <a:tr h="370840">
                <a:tc>
                  <a:txBody>
                    <a:bodyPr/>
                    <a:lstStyle/>
                    <a:p>
                      <a:pPr algn="ctr"/>
                      <a:r>
                        <a:rPr lang="en-IN" dirty="0"/>
                        <a:t>Frequency, f</a:t>
                      </a:r>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17704589"/>
                  </a:ext>
                </a:extLst>
              </a:tr>
            </a:tbl>
          </a:graphicData>
        </a:graphic>
      </p:graphicFrame>
      <p:graphicFrame>
        <p:nvGraphicFramePr>
          <p:cNvPr id="8" name="Table 7">
            <a:extLst>
              <a:ext uri="{FF2B5EF4-FFF2-40B4-BE49-F238E27FC236}">
                <a16:creationId xmlns:a16="http://schemas.microsoft.com/office/drawing/2014/main" id="{C75EA85D-BD10-2026-0B05-BFA017867199}"/>
              </a:ext>
            </a:extLst>
          </p:cNvPr>
          <p:cNvGraphicFramePr>
            <a:graphicFrameLocks noGrp="1"/>
          </p:cNvGraphicFramePr>
          <p:nvPr/>
        </p:nvGraphicFramePr>
        <p:xfrm>
          <a:off x="624474" y="4442807"/>
          <a:ext cx="7403689" cy="1010920"/>
        </p:xfrm>
        <a:graphic>
          <a:graphicData uri="http://schemas.openxmlformats.org/drawingml/2006/table">
            <a:tbl>
              <a:tblPr firstRow="1" bandRow="1">
                <a:tableStyleId>{5C22544A-7EE6-4342-B048-85BDC9FD1C3A}</a:tableStyleId>
              </a:tblPr>
              <a:tblGrid>
                <a:gridCol w="2543598">
                  <a:extLst>
                    <a:ext uri="{9D8B030D-6E8A-4147-A177-3AD203B41FA5}">
                      <a16:colId xmlns:a16="http://schemas.microsoft.com/office/drawing/2014/main" val="3677599342"/>
                    </a:ext>
                  </a:extLst>
                </a:gridCol>
                <a:gridCol w="726743">
                  <a:extLst>
                    <a:ext uri="{9D8B030D-6E8A-4147-A177-3AD203B41FA5}">
                      <a16:colId xmlns:a16="http://schemas.microsoft.com/office/drawing/2014/main" val="3505722235"/>
                    </a:ext>
                  </a:extLst>
                </a:gridCol>
                <a:gridCol w="808501">
                  <a:extLst>
                    <a:ext uri="{9D8B030D-6E8A-4147-A177-3AD203B41FA5}">
                      <a16:colId xmlns:a16="http://schemas.microsoft.com/office/drawing/2014/main" val="3025376176"/>
                    </a:ext>
                  </a:extLst>
                </a:gridCol>
                <a:gridCol w="581393">
                  <a:extLst>
                    <a:ext uri="{9D8B030D-6E8A-4147-A177-3AD203B41FA5}">
                      <a16:colId xmlns:a16="http://schemas.microsoft.com/office/drawing/2014/main" val="758694498"/>
                    </a:ext>
                  </a:extLst>
                </a:gridCol>
                <a:gridCol w="744911">
                  <a:extLst>
                    <a:ext uri="{9D8B030D-6E8A-4147-A177-3AD203B41FA5}">
                      <a16:colId xmlns:a16="http://schemas.microsoft.com/office/drawing/2014/main" val="1540306294"/>
                    </a:ext>
                  </a:extLst>
                </a:gridCol>
                <a:gridCol w="781248">
                  <a:extLst>
                    <a:ext uri="{9D8B030D-6E8A-4147-A177-3AD203B41FA5}">
                      <a16:colId xmlns:a16="http://schemas.microsoft.com/office/drawing/2014/main" val="692073691"/>
                    </a:ext>
                  </a:extLst>
                </a:gridCol>
                <a:gridCol w="572310">
                  <a:extLst>
                    <a:ext uri="{9D8B030D-6E8A-4147-A177-3AD203B41FA5}">
                      <a16:colId xmlns:a16="http://schemas.microsoft.com/office/drawing/2014/main" val="328679880"/>
                    </a:ext>
                  </a:extLst>
                </a:gridCol>
                <a:gridCol w="644985">
                  <a:extLst>
                    <a:ext uri="{9D8B030D-6E8A-4147-A177-3AD203B41FA5}">
                      <a16:colId xmlns:a16="http://schemas.microsoft.com/office/drawing/2014/main" val="3106601924"/>
                    </a:ext>
                  </a:extLst>
                </a:gridCol>
              </a:tblGrid>
              <a:tr h="370840">
                <a:tc>
                  <a:txBody>
                    <a:bodyPr/>
                    <a:lstStyle/>
                    <a:p>
                      <a:pPr algn="ctr"/>
                      <a:r>
                        <a:rPr lang="en-IN" dirty="0"/>
                        <a:t>Points scored per game</a:t>
                      </a:r>
                    </a:p>
                  </a:txBody>
                  <a:tcPr/>
                </a:tc>
                <a:tc>
                  <a:txBody>
                    <a:bodyPr/>
                    <a:lstStyle/>
                    <a:p>
                      <a:pPr algn="ctr"/>
                      <a:r>
                        <a:rPr lang="en-US" dirty="0"/>
                        <a:t>3</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tc>
                  <a:txBody>
                    <a:bodyPr/>
                    <a:lstStyle/>
                    <a:p>
                      <a:pPr algn="ctr"/>
                      <a:r>
                        <a:rPr lang="en-US" dirty="0"/>
                        <a:t>10</a:t>
                      </a:r>
                      <a:endParaRPr lang="en-IN" dirty="0"/>
                    </a:p>
                  </a:txBody>
                  <a:tcPr/>
                </a:tc>
                <a:tc>
                  <a:txBody>
                    <a:bodyPr/>
                    <a:lstStyle/>
                    <a:p>
                      <a:pPr algn="ctr"/>
                      <a:r>
                        <a:rPr lang="en-US" dirty="0"/>
                        <a:t>11</a:t>
                      </a:r>
                      <a:endParaRPr lang="en-IN" dirty="0"/>
                    </a:p>
                  </a:txBody>
                  <a:tcPr/>
                </a:tc>
                <a:tc>
                  <a:txBody>
                    <a:bodyPr/>
                    <a:lstStyle/>
                    <a:p>
                      <a:pPr algn="ctr"/>
                      <a:r>
                        <a:rPr lang="en-US" dirty="0"/>
                        <a:t>13</a:t>
                      </a:r>
                      <a:endParaRPr lang="en-IN" dirty="0"/>
                    </a:p>
                  </a:txBody>
                  <a:tcPr/>
                </a:tc>
                <a:tc>
                  <a:txBody>
                    <a:bodyPr/>
                    <a:lstStyle/>
                    <a:p>
                      <a:pPr algn="ctr"/>
                      <a:r>
                        <a:rPr lang="en-US" dirty="0"/>
                        <a:t>30</a:t>
                      </a:r>
                      <a:endParaRPr lang="en-IN" dirty="0"/>
                    </a:p>
                  </a:txBody>
                  <a:tcPr/>
                </a:tc>
                <a:extLst>
                  <a:ext uri="{0D108BD9-81ED-4DB2-BD59-A6C34878D82A}">
                    <a16:rowId xmlns:a16="http://schemas.microsoft.com/office/drawing/2014/main" val="903473230"/>
                  </a:ext>
                </a:extLst>
              </a:tr>
              <a:tr h="370840">
                <a:tc>
                  <a:txBody>
                    <a:bodyPr/>
                    <a:lstStyle/>
                    <a:p>
                      <a:pPr algn="ctr"/>
                      <a:r>
                        <a:rPr lang="en-IN" dirty="0"/>
                        <a:t>Frequency, f</a:t>
                      </a:r>
                    </a:p>
                  </a:txBody>
                  <a:tcPr/>
                </a:tc>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17704589"/>
                  </a:ext>
                </a:extLst>
              </a:tr>
            </a:tbl>
          </a:graphicData>
        </a:graphic>
      </p:graphicFrame>
      <p:pic>
        <p:nvPicPr>
          <p:cNvPr id="10" name="Picture 9" descr="A graph with numbers and lines&#10;&#10;Description automatically generated">
            <a:extLst>
              <a:ext uri="{FF2B5EF4-FFF2-40B4-BE49-F238E27FC236}">
                <a16:creationId xmlns:a16="http://schemas.microsoft.com/office/drawing/2014/main" id="{D4AD70C3-5A8B-69FE-39AA-CFF18B872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639" y="2294424"/>
            <a:ext cx="2478360" cy="1156222"/>
          </a:xfrm>
          <a:prstGeom prst="rect">
            <a:avLst/>
          </a:prstGeom>
        </p:spPr>
      </p:pic>
      <p:pic>
        <p:nvPicPr>
          <p:cNvPr id="12" name="Picture 11" descr="A graph with numbers and lines&#10;&#10;Description automatically generated">
            <a:extLst>
              <a:ext uri="{FF2B5EF4-FFF2-40B4-BE49-F238E27FC236}">
                <a16:creationId xmlns:a16="http://schemas.microsoft.com/office/drawing/2014/main" id="{7BAB1A8D-2B9C-B761-E82B-E0163675C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875" y="3519530"/>
            <a:ext cx="2415667" cy="939997"/>
          </a:xfrm>
          <a:prstGeom prst="rect">
            <a:avLst/>
          </a:prstGeom>
        </p:spPr>
      </p:pic>
      <p:pic>
        <p:nvPicPr>
          <p:cNvPr id="14" name="Picture 13" descr="A graph with blue lines&#10;&#10;Description automatically generated">
            <a:extLst>
              <a:ext uri="{FF2B5EF4-FFF2-40B4-BE49-F238E27FC236}">
                <a16:creationId xmlns:a16="http://schemas.microsoft.com/office/drawing/2014/main" id="{1FDEF993-1198-65A9-367C-DAD1441EA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2637" y="4534976"/>
            <a:ext cx="2309977" cy="1072857"/>
          </a:xfrm>
          <a:prstGeom prst="rect">
            <a:avLst/>
          </a:prstGeom>
        </p:spPr>
      </p:pic>
      <p:sp>
        <p:nvSpPr>
          <p:cNvPr id="16" name="TextBox 15">
            <a:extLst>
              <a:ext uri="{FF2B5EF4-FFF2-40B4-BE49-F238E27FC236}">
                <a16:creationId xmlns:a16="http://schemas.microsoft.com/office/drawing/2014/main" id="{84684995-8840-9AC9-240B-00AD353FA1A9}"/>
              </a:ext>
            </a:extLst>
          </p:cNvPr>
          <p:cNvSpPr txBox="1"/>
          <p:nvPr/>
        </p:nvSpPr>
        <p:spPr>
          <a:xfrm>
            <a:off x="1411389" y="5694027"/>
            <a:ext cx="4680360" cy="907941"/>
          </a:xfrm>
          <a:prstGeom prst="rect">
            <a:avLst/>
          </a:prstGeom>
          <a:noFill/>
        </p:spPr>
        <p:txBody>
          <a:bodyPr wrap="square">
            <a:spAutoFit/>
          </a:bodyPr>
          <a:lstStyle/>
          <a:p>
            <a:pPr defTabSz="694944">
              <a:spcAft>
                <a:spcPts val="600"/>
              </a:spcAft>
            </a:pPr>
            <a:r>
              <a:rPr lang="en-US" sz="2400" kern="1200" dirty="0">
                <a:solidFill>
                  <a:schemeClr val="tx1"/>
                </a:solidFill>
                <a:latin typeface="Times New Roman" panose="02020603050405020304" pitchFamily="18" charset="0"/>
                <a:ea typeface="+mn-ea"/>
                <a:cs typeface="Times New Roman" panose="02020603050405020304" pitchFamily="18" charset="0"/>
              </a:rPr>
              <a:t>1.73, 1.48, 7.02 </a:t>
            </a:r>
          </a:p>
          <a:p>
            <a:pPr defTabSz="694944">
              <a:spcAft>
                <a:spcPts val="600"/>
              </a:spcAft>
            </a:pPr>
            <a:r>
              <a:rPr lang="en-US" sz="2400" kern="1200" dirty="0">
                <a:solidFill>
                  <a:schemeClr val="tx1"/>
                </a:solidFill>
                <a:latin typeface="Times New Roman" panose="02020603050405020304" pitchFamily="18" charset="0"/>
                <a:ea typeface="+mn-ea"/>
                <a:cs typeface="Times New Roman" panose="02020603050405020304" pitchFamily="18" charset="0"/>
              </a:rPr>
              <a:t>Player 3 is the least reliable.</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1815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etal tic-tac-toe game pieces">
            <a:extLst>
              <a:ext uri="{FF2B5EF4-FFF2-40B4-BE49-F238E27FC236}">
                <a16:creationId xmlns:a16="http://schemas.microsoft.com/office/drawing/2014/main" id="{6D3F2E20-9F92-AA81-6754-AA9E428C11C6}"/>
              </a:ext>
            </a:extLst>
          </p:cNvPr>
          <p:cNvPicPr>
            <a:picLocks noChangeAspect="1"/>
          </p:cNvPicPr>
          <p:nvPr/>
        </p:nvPicPr>
        <p:blipFill>
          <a:blip r:embed="rId2"/>
          <a:srcRect l="13648" r="27185"/>
          <a:stretch/>
        </p:blipFill>
        <p:spPr>
          <a:xfrm>
            <a:off x="-1" y="-2"/>
            <a:ext cx="5410198" cy="6858002"/>
          </a:xfrm>
          <a:prstGeom prst="rect">
            <a:avLst/>
          </a:prstGeom>
        </p:spPr>
      </p:pic>
      <p:sp>
        <p:nvSpPr>
          <p:cNvPr id="3" name="TextBox 2">
            <a:extLst>
              <a:ext uri="{FF2B5EF4-FFF2-40B4-BE49-F238E27FC236}">
                <a16:creationId xmlns:a16="http://schemas.microsoft.com/office/drawing/2014/main" id="{635A5005-03AE-5181-517F-49BB1A08E788}"/>
              </a:ext>
            </a:extLst>
          </p:cNvPr>
          <p:cNvSpPr txBox="1"/>
          <p:nvPr/>
        </p:nvSpPr>
        <p:spPr>
          <a:xfrm>
            <a:off x="6115317" y="405685"/>
            <a:ext cx="5464968" cy="155930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Times New Roman" panose="02020603050405020304" pitchFamily="18" charset="0"/>
                <a:ea typeface="+mj-ea"/>
                <a:cs typeface="Times New Roman" panose="02020603050405020304" pitchFamily="18" charset="0"/>
              </a:rPr>
              <a:t>Measuring Variability and Spread</a:t>
            </a:r>
          </a:p>
        </p:txBody>
      </p:sp>
      <p:sp>
        <p:nvSpPr>
          <p:cNvPr id="5" name="TextBox 4">
            <a:extLst>
              <a:ext uri="{FF2B5EF4-FFF2-40B4-BE49-F238E27FC236}">
                <a16:creationId xmlns:a16="http://schemas.microsoft.com/office/drawing/2014/main" id="{5F0189F1-38AC-0028-4374-0BE9D92AEFF3}"/>
              </a:ext>
            </a:extLst>
          </p:cNvPr>
          <p:cNvSpPr txBox="1"/>
          <p:nvPr/>
        </p:nvSpPr>
        <p:spPr>
          <a:xfrm>
            <a:off x="5924846" y="2691684"/>
            <a:ext cx="5247340" cy="93061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What happens to Standard Deviation if Good Heart Inc. gave all employees a Rs 2000 raise? </a:t>
            </a:r>
          </a:p>
        </p:txBody>
      </p:sp>
      <p:sp>
        <p:nvSpPr>
          <p:cNvPr id="7" name="TextBox 6">
            <a:extLst>
              <a:ext uri="{FF2B5EF4-FFF2-40B4-BE49-F238E27FC236}">
                <a16:creationId xmlns:a16="http://schemas.microsoft.com/office/drawing/2014/main" id="{1AD0A452-3A12-EAF7-D3E3-A6F871BAD8DF}"/>
              </a:ext>
            </a:extLst>
          </p:cNvPr>
          <p:cNvSpPr txBox="1"/>
          <p:nvPr/>
        </p:nvSpPr>
        <p:spPr>
          <a:xfrm>
            <a:off x="5897841" y="4027984"/>
            <a:ext cx="5806513" cy="193899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What happens to Standard Deviation if Good Heart Inc. gave all employees a 10% raise?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No change.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Increases by 1.1 times.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55721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06D5BE-F5E4-CF63-EDAC-2B94FE5923DC}"/>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200" dirty="0">
                <a:latin typeface="Times New Roman" panose="02020603050405020304" pitchFamily="18" charset="0"/>
                <a:ea typeface="+mj-ea"/>
                <a:cs typeface="Times New Roman" panose="02020603050405020304" pitchFamily="18" charset="0"/>
              </a:rPr>
              <a:t>Measuring Variability and Spread</a:t>
            </a:r>
          </a:p>
        </p:txBody>
      </p:sp>
      <p:sp>
        <p:nvSpPr>
          <p:cNvPr id="5" name="TextBox 4">
            <a:extLst>
              <a:ext uri="{FF2B5EF4-FFF2-40B4-BE49-F238E27FC236}">
                <a16:creationId xmlns:a16="http://schemas.microsoft.com/office/drawing/2014/main" id="{9CC6FABC-288B-19E2-1E17-071AA5657351}"/>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Imagine 2 players with different abilities: one has an average of 80% with 12% Stdev and the other 40% with 20% Stdev. </a:t>
            </a:r>
          </a:p>
          <a:p>
            <a:pPr indent="-228600">
              <a:lnSpc>
                <a:spcPct val="90000"/>
              </a:lnSpc>
              <a:spcAft>
                <a:spcPts val="600"/>
              </a:spcAf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a particular practice session, the first one scores 90% of the time and the second 55%. Who did best against their PERSONAL track record?</a:t>
            </a:r>
          </a:p>
        </p:txBody>
      </p:sp>
      <p:pic>
        <p:nvPicPr>
          <p:cNvPr id="7" name="Picture 6" descr="Wristwatch face">
            <a:extLst>
              <a:ext uri="{FF2B5EF4-FFF2-40B4-BE49-F238E27FC236}">
                <a16:creationId xmlns:a16="http://schemas.microsoft.com/office/drawing/2014/main" id="{899EC8C9-0795-2CD7-A8D8-F36DD359DB44}"/>
              </a:ext>
            </a:extLst>
          </p:cNvPr>
          <p:cNvPicPr>
            <a:picLocks noChangeAspect="1"/>
          </p:cNvPicPr>
          <p:nvPr/>
        </p:nvPicPr>
        <p:blipFill>
          <a:blip r:embed="rId2"/>
          <a:srcRect l="12653" r="2039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88221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1572</TotalTime>
  <Words>6624</Words>
  <Application>Microsoft Office PowerPoint</Application>
  <PresentationFormat>Widescreen</PresentationFormat>
  <Paragraphs>1106</Paragraphs>
  <Slides>115</Slides>
  <Notes>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115</vt:i4>
      </vt:variant>
    </vt:vector>
  </HeadingPairs>
  <TitlesOfParts>
    <vt:vector size="129" baseType="lpstr">
      <vt:lpstr>Algerian</vt:lpstr>
      <vt:lpstr>Aptos</vt:lpstr>
      <vt:lpstr>Aptos Display</vt:lpstr>
      <vt:lpstr>Arial</vt:lpstr>
      <vt:lpstr>Calibri</vt:lpstr>
      <vt:lpstr>Calibri Light</vt:lpstr>
      <vt:lpstr>Corbel</vt:lpstr>
      <vt:lpstr>Times New Roman</vt:lpstr>
      <vt:lpstr>Wingdings</vt:lpstr>
      <vt:lpstr>Office Theme</vt:lpstr>
      <vt:lpstr>1_Office Theme</vt:lpstr>
      <vt:lpstr>2_Office Theme</vt:lpstr>
      <vt:lpstr>3_Office Theme</vt:lpstr>
      <vt:lpstr>4_Office Theme</vt:lpstr>
      <vt:lpstr>PowerPoint Presentation</vt:lpstr>
      <vt:lpstr>PowerPoint Presentation</vt:lpstr>
      <vt:lpstr>INTENSE OF ANALYTICS</vt:lpstr>
      <vt:lpstr>PowerPoint Presentation</vt:lpstr>
      <vt:lpstr>PowerPoint Presentation</vt:lpstr>
      <vt:lpstr>What Is Mathematics When It Is Useful ?</vt:lpstr>
      <vt:lpstr>What Is Mathematics When It Is Useful ?</vt:lpstr>
      <vt:lpstr>What Is Mathematics When It Is Useful ?</vt:lpstr>
      <vt:lpstr>Data looks like This ?</vt:lpstr>
      <vt:lpstr>PowerPoint Presentation</vt:lpstr>
      <vt:lpstr>Misleading Graphs</vt:lpstr>
      <vt:lpstr>Misleading Graphs</vt:lpstr>
      <vt:lpstr>Misleading Graphs</vt:lpstr>
      <vt:lpstr>Misleading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Catching Statistical Errors</vt:lpstr>
      <vt:lpstr>Catching Statistical Errors</vt:lpstr>
      <vt:lpstr>Catching Statistical Errors</vt:lpstr>
      <vt:lpstr>Catching Statistical Errors</vt:lpstr>
      <vt:lpstr>Catching Statistical Errors</vt:lpstr>
      <vt:lpstr>Truncated Bar Graph  </vt:lpstr>
      <vt:lpstr>Circle For Value</vt:lpstr>
      <vt:lpstr>Dual Axis Graphs For Correlation</vt:lpstr>
      <vt:lpstr>Deflated Currency</vt:lpstr>
      <vt:lpstr>The Ubiquitous Stock Chart</vt:lpstr>
      <vt:lpstr>The Power Of Statistics</vt:lpstr>
      <vt:lpstr>Unlocking Insights with Statistics</vt:lpstr>
      <vt:lpstr>The Foundation: Data Gathering </vt:lpstr>
      <vt:lpstr>Decoding the Dataset: Data Understanding </vt:lpstr>
      <vt:lpstr>Turning Data into Insights: Analysis &amp; Interpretation</vt:lpstr>
      <vt:lpstr>Communicating Insights: Data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Parameter &amp; Statistics</vt:lpstr>
      <vt:lpstr>Parameter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ADITHYA</dc:creator>
  <cp:lastModifiedBy>K ADITHYA</cp:lastModifiedBy>
  <cp:revision>15</cp:revision>
  <dcterms:created xsi:type="dcterms:W3CDTF">2024-08-17T20:52:44Z</dcterms:created>
  <dcterms:modified xsi:type="dcterms:W3CDTF">2024-08-20T16:39:20Z</dcterms:modified>
</cp:coreProperties>
</file>